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</p:sldMasterIdLst>
  <p:notesMasterIdLst>
    <p:notesMasterId r:id="rId55"/>
  </p:notesMasterIdLst>
  <p:handoutMasterIdLst>
    <p:handoutMasterId r:id="rId56"/>
  </p:handoutMasterIdLst>
  <p:sldIdLst>
    <p:sldId id="261" r:id="rId3"/>
    <p:sldId id="333" r:id="rId4"/>
    <p:sldId id="336" r:id="rId5"/>
    <p:sldId id="311" r:id="rId6"/>
    <p:sldId id="262" r:id="rId7"/>
    <p:sldId id="264" r:id="rId8"/>
    <p:sldId id="267" r:id="rId9"/>
    <p:sldId id="266" r:id="rId10"/>
    <p:sldId id="270" r:id="rId11"/>
    <p:sldId id="271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37" r:id="rId53"/>
    <p:sldId id="260" r:id="rId5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 P" initials="HP" lastIdx="1" clrIdx="0">
    <p:extLst>
      <p:ext uri="{19B8F6BF-5375-455C-9EA6-DF929625EA0E}">
        <p15:presenceInfo xmlns:p15="http://schemas.microsoft.com/office/powerpoint/2012/main" userId="4731eb085795ea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E31836"/>
    <a:srgbClr val="E3391B"/>
    <a:srgbClr val="E7E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9631B5-78F2-41C9-869B-9F39066F8104}" styleName="Orta Stil 3 - 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0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2130BE-31C5-4F0B-8743-A6CB7E979658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CC2741DF-4418-4FE2-AC40-CDF5128B3C0B}">
      <dgm:prSet phldrT="[Metin]"/>
      <dgm:spPr/>
      <dgm:t>
        <a:bodyPr/>
        <a:lstStyle/>
        <a:p>
          <a:r>
            <a:rPr lang="tr-TR" dirty="0"/>
            <a:t>Uygula</a:t>
          </a:r>
        </a:p>
      </dgm:t>
    </dgm:pt>
    <dgm:pt modelId="{3909A5BB-5303-4BC0-84AB-CB107E88AAFA}" type="parTrans" cxnId="{F8B1D8E4-3D08-4B38-9DBA-48FB9DE54125}">
      <dgm:prSet/>
      <dgm:spPr/>
      <dgm:t>
        <a:bodyPr/>
        <a:lstStyle/>
        <a:p>
          <a:endParaRPr lang="tr-TR"/>
        </a:p>
      </dgm:t>
    </dgm:pt>
    <dgm:pt modelId="{D3853110-3B12-4285-A95B-C55E447B47B7}" type="sibTrans" cxnId="{F8B1D8E4-3D08-4B38-9DBA-48FB9DE54125}">
      <dgm:prSet/>
      <dgm:spPr/>
      <dgm:t>
        <a:bodyPr/>
        <a:lstStyle/>
        <a:p>
          <a:endParaRPr lang="tr-TR"/>
        </a:p>
      </dgm:t>
    </dgm:pt>
    <dgm:pt modelId="{F2D9CE57-EE3C-4F0B-AED7-C40DE3CFC6F4}">
      <dgm:prSet phldrT="[Metin]"/>
      <dgm:spPr/>
      <dgm:t>
        <a:bodyPr/>
        <a:lstStyle/>
        <a:p>
          <a:r>
            <a:rPr lang="tr-TR" dirty="0"/>
            <a:t>Önlem Al</a:t>
          </a:r>
        </a:p>
        <a:p>
          <a:r>
            <a:rPr lang="tr-TR" dirty="0"/>
            <a:t>(İyileştir)</a:t>
          </a:r>
        </a:p>
      </dgm:t>
    </dgm:pt>
    <dgm:pt modelId="{D9D76118-031E-4914-A259-C59163D2DDFE}" type="parTrans" cxnId="{AB70489D-201F-429D-B5DD-022FDCD2E6FC}">
      <dgm:prSet/>
      <dgm:spPr/>
      <dgm:t>
        <a:bodyPr/>
        <a:lstStyle/>
        <a:p>
          <a:endParaRPr lang="tr-TR"/>
        </a:p>
      </dgm:t>
    </dgm:pt>
    <dgm:pt modelId="{E7240371-1CF9-497E-ABF7-AD30F5A864F0}" type="sibTrans" cxnId="{AB70489D-201F-429D-B5DD-022FDCD2E6FC}">
      <dgm:prSet/>
      <dgm:spPr/>
      <dgm:t>
        <a:bodyPr/>
        <a:lstStyle/>
        <a:p>
          <a:endParaRPr lang="tr-TR"/>
        </a:p>
      </dgm:t>
    </dgm:pt>
    <dgm:pt modelId="{293A8FEF-A746-421D-A3FC-E24F9B9626A0}">
      <dgm:prSet phldrT="[Metin]"/>
      <dgm:spPr/>
      <dgm:t>
        <a:bodyPr/>
        <a:lstStyle/>
        <a:p>
          <a:r>
            <a:rPr lang="tr-TR" dirty="0"/>
            <a:t>Planla</a:t>
          </a:r>
        </a:p>
      </dgm:t>
    </dgm:pt>
    <dgm:pt modelId="{FF19B510-39C1-42FD-B38D-9209C1C3F1A4}" type="parTrans" cxnId="{49CB3E7D-8726-4D23-8697-74F24B6A65EC}">
      <dgm:prSet/>
      <dgm:spPr/>
      <dgm:t>
        <a:bodyPr/>
        <a:lstStyle/>
        <a:p>
          <a:endParaRPr lang="tr-TR"/>
        </a:p>
      </dgm:t>
    </dgm:pt>
    <dgm:pt modelId="{61240727-A7B0-4F73-A3BC-1CD9D28C1E94}" type="sibTrans" cxnId="{49CB3E7D-8726-4D23-8697-74F24B6A65EC}">
      <dgm:prSet/>
      <dgm:spPr/>
      <dgm:t>
        <a:bodyPr/>
        <a:lstStyle/>
        <a:p>
          <a:endParaRPr lang="tr-TR"/>
        </a:p>
      </dgm:t>
    </dgm:pt>
    <dgm:pt modelId="{6DCF4AE2-DBFA-47BB-A6DE-1B394C0E5EB5}">
      <dgm:prSet/>
      <dgm:spPr/>
      <dgm:t>
        <a:bodyPr/>
        <a:lstStyle/>
        <a:p>
          <a:r>
            <a:rPr lang="tr-TR" dirty="0"/>
            <a:t>Kontrol Et (İzle)</a:t>
          </a:r>
        </a:p>
      </dgm:t>
    </dgm:pt>
    <dgm:pt modelId="{6D47E2F3-6DBE-4E13-8117-CF985922A64C}" type="parTrans" cxnId="{DAAAF0C5-4C32-42A6-8761-59BCB23170F2}">
      <dgm:prSet/>
      <dgm:spPr/>
      <dgm:t>
        <a:bodyPr/>
        <a:lstStyle/>
        <a:p>
          <a:endParaRPr lang="tr-TR"/>
        </a:p>
      </dgm:t>
    </dgm:pt>
    <dgm:pt modelId="{7AEC30DB-A188-4708-9C5C-A9B1DD958179}" type="sibTrans" cxnId="{DAAAF0C5-4C32-42A6-8761-59BCB23170F2}">
      <dgm:prSet/>
      <dgm:spPr/>
      <dgm:t>
        <a:bodyPr/>
        <a:lstStyle/>
        <a:p>
          <a:endParaRPr lang="tr-TR"/>
        </a:p>
      </dgm:t>
    </dgm:pt>
    <dgm:pt modelId="{08E88249-25B4-4DE6-9C1D-B0E0F561A11A}" type="pres">
      <dgm:prSet presAssocID="{262130BE-31C5-4F0B-8743-A6CB7E979658}" presName="compositeShape" presStyleCnt="0">
        <dgm:presLayoutVars>
          <dgm:chMax val="7"/>
          <dgm:dir/>
          <dgm:resizeHandles val="exact"/>
        </dgm:presLayoutVars>
      </dgm:prSet>
      <dgm:spPr/>
    </dgm:pt>
    <dgm:pt modelId="{2884CA77-61B2-4068-A1E4-8559F0146A56}" type="pres">
      <dgm:prSet presAssocID="{262130BE-31C5-4F0B-8743-A6CB7E979658}" presName="wedge1" presStyleLbl="node1" presStyleIdx="0" presStyleCnt="4"/>
      <dgm:spPr/>
    </dgm:pt>
    <dgm:pt modelId="{7BDB8930-DC77-4BD3-88E7-8028D9EF83A8}" type="pres">
      <dgm:prSet presAssocID="{262130BE-31C5-4F0B-8743-A6CB7E979658}" presName="dummy1a" presStyleCnt="0"/>
      <dgm:spPr/>
    </dgm:pt>
    <dgm:pt modelId="{3DF01413-C71D-43C3-8965-794142B3AE23}" type="pres">
      <dgm:prSet presAssocID="{262130BE-31C5-4F0B-8743-A6CB7E979658}" presName="dummy1b" presStyleCnt="0"/>
      <dgm:spPr/>
    </dgm:pt>
    <dgm:pt modelId="{CDFC10D3-571C-4FBB-9028-3A013C85D49C}" type="pres">
      <dgm:prSet presAssocID="{262130BE-31C5-4F0B-8743-A6CB7E97965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8C20EBB-5959-4918-9B3F-9D080493EEE5}" type="pres">
      <dgm:prSet presAssocID="{262130BE-31C5-4F0B-8743-A6CB7E979658}" presName="wedge2" presStyleLbl="node1" presStyleIdx="1" presStyleCnt="4"/>
      <dgm:spPr/>
    </dgm:pt>
    <dgm:pt modelId="{91A7BAEE-A083-48DB-AB18-43DB02E2F3CA}" type="pres">
      <dgm:prSet presAssocID="{262130BE-31C5-4F0B-8743-A6CB7E979658}" presName="dummy2a" presStyleCnt="0"/>
      <dgm:spPr/>
    </dgm:pt>
    <dgm:pt modelId="{9139B85D-49CB-45CC-A2AA-0774BA099423}" type="pres">
      <dgm:prSet presAssocID="{262130BE-31C5-4F0B-8743-A6CB7E979658}" presName="dummy2b" presStyleCnt="0"/>
      <dgm:spPr/>
    </dgm:pt>
    <dgm:pt modelId="{52CF5FD5-CF68-4AC3-BE7E-02EF760F7AE5}" type="pres">
      <dgm:prSet presAssocID="{262130BE-31C5-4F0B-8743-A6CB7E97965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66AB1F-B38E-417E-BF96-AED737AF2548}" type="pres">
      <dgm:prSet presAssocID="{262130BE-31C5-4F0B-8743-A6CB7E979658}" presName="wedge3" presStyleLbl="node1" presStyleIdx="2" presStyleCnt="4"/>
      <dgm:spPr/>
    </dgm:pt>
    <dgm:pt modelId="{DEBF0A52-85A9-4FD0-B6F9-73F56DA59C52}" type="pres">
      <dgm:prSet presAssocID="{262130BE-31C5-4F0B-8743-A6CB7E979658}" presName="dummy3a" presStyleCnt="0"/>
      <dgm:spPr/>
    </dgm:pt>
    <dgm:pt modelId="{00A3A0A5-82A1-4597-92B3-EC9138B4EC38}" type="pres">
      <dgm:prSet presAssocID="{262130BE-31C5-4F0B-8743-A6CB7E979658}" presName="dummy3b" presStyleCnt="0"/>
      <dgm:spPr/>
    </dgm:pt>
    <dgm:pt modelId="{C3EF18D0-4EDF-4DA7-AC98-F39F75B79D72}" type="pres">
      <dgm:prSet presAssocID="{262130BE-31C5-4F0B-8743-A6CB7E97965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B250998-EFDC-4C1E-B7AE-B96BC12F76FF}" type="pres">
      <dgm:prSet presAssocID="{262130BE-31C5-4F0B-8743-A6CB7E979658}" presName="wedge4" presStyleLbl="node1" presStyleIdx="3" presStyleCnt="4"/>
      <dgm:spPr/>
    </dgm:pt>
    <dgm:pt modelId="{D76B7803-4C17-4497-9E55-B03AD6885BD9}" type="pres">
      <dgm:prSet presAssocID="{262130BE-31C5-4F0B-8743-A6CB7E979658}" presName="dummy4a" presStyleCnt="0"/>
      <dgm:spPr/>
    </dgm:pt>
    <dgm:pt modelId="{3C43AEDE-F1AA-410C-BA7D-B7865BE27BF9}" type="pres">
      <dgm:prSet presAssocID="{262130BE-31C5-4F0B-8743-A6CB7E979658}" presName="dummy4b" presStyleCnt="0"/>
      <dgm:spPr/>
    </dgm:pt>
    <dgm:pt modelId="{DD8CD223-B729-42A8-AA18-4ABD2C6DBEE4}" type="pres">
      <dgm:prSet presAssocID="{262130BE-31C5-4F0B-8743-A6CB7E97965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C4997B-F9A8-4A66-B3D7-E0FBFA6DA03C}" type="pres">
      <dgm:prSet presAssocID="{D3853110-3B12-4285-A95B-C55E447B47B7}" presName="arrowWedge1" presStyleLbl="fgSibTrans2D1" presStyleIdx="0" presStyleCnt="4"/>
      <dgm:spPr/>
    </dgm:pt>
    <dgm:pt modelId="{79249CCC-A9E6-46FA-B613-280FF4B573F3}" type="pres">
      <dgm:prSet presAssocID="{7AEC30DB-A188-4708-9C5C-A9B1DD958179}" presName="arrowWedge2" presStyleLbl="fgSibTrans2D1" presStyleIdx="1" presStyleCnt="4"/>
      <dgm:spPr/>
    </dgm:pt>
    <dgm:pt modelId="{81B49C9A-A5E1-4B8D-9425-FE933963B1C0}" type="pres">
      <dgm:prSet presAssocID="{E7240371-1CF9-497E-ABF7-AD30F5A864F0}" presName="arrowWedge3" presStyleLbl="fgSibTrans2D1" presStyleIdx="2" presStyleCnt="4"/>
      <dgm:spPr/>
    </dgm:pt>
    <dgm:pt modelId="{E469F7D0-9E84-4E53-89C1-668669F9FA25}" type="pres">
      <dgm:prSet presAssocID="{61240727-A7B0-4F73-A3BC-1CD9D28C1E94}" presName="arrowWedge4" presStyleLbl="fgSibTrans2D1" presStyleIdx="3" presStyleCnt="4"/>
      <dgm:spPr/>
    </dgm:pt>
  </dgm:ptLst>
  <dgm:cxnLst>
    <dgm:cxn modelId="{0159EE67-6BDC-4499-9C7C-D385ACFAF95E}" type="presOf" srcId="{6DCF4AE2-DBFA-47BB-A6DE-1B394C0E5EB5}" destId="{68C20EBB-5959-4918-9B3F-9D080493EEE5}" srcOrd="0" destOrd="0" presId="urn:microsoft.com/office/officeart/2005/8/layout/cycle8"/>
    <dgm:cxn modelId="{F5BACD49-56CB-48DF-A90F-0739B50E0E36}" type="presOf" srcId="{6DCF4AE2-DBFA-47BB-A6DE-1B394C0E5EB5}" destId="{52CF5FD5-CF68-4AC3-BE7E-02EF760F7AE5}" srcOrd="1" destOrd="0" presId="urn:microsoft.com/office/officeart/2005/8/layout/cycle8"/>
    <dgm:cxn modelId="{6062B050-A3AA-4E75-915B-F505CD430E3A}" type="presOf" srcId="{CC2741DF-4418-4FE2-AC40-CDF5128B3C0B}" destId="{2884CA77-61B2-4068-A1E4-8559F0146A56}" srcOrd="0" destOrd="0" presId="urn:microsoft.com/office/officeart/2005/8/layout/cycle8"/>
    <dgm:cxn modelId="{EC671059-ECF1-4F24-8B67-BA1C5FF690FE}" type="presOf" srcId="{CC2741DF-4418-4FE2-AC40-CDF5128B3C0B}" destId="{CDFC10D3-571C-4FBB-9028-3A013C85D49C}" srcOrd="1" destOrd="0" presId="urn:microsoft.com/office/officeart/2005/8/layout/cycle8"/>
    <dgm:cxn modelId="{49CB3E7D-8726-4D23-8697-74F24B6A65EC}" srcId="{262130BE-31C5-4F0B-8743-A6CB7E979658}" destId="{293A8FEF-A746-421D-A3FC-E24F9B9626A0}" srcOrd="3" destOrd="0" parTransId="{FF19B510-39C1-42FD-B38D-9209C1C3F1A4}" sibTransId="{61240727-A7B0-4F73-A3BC-1CD9D28C1E94}"/>
    <dgm:cxn modelId="{C5419283-E9EA-4C1B-BBC7-2503B5301030}" type="presOf" srcId="{F2D9CE57-EE3C-4F0B-AED7-C40DE3CFC6F4}" destId="{C3EF18D0-4EDF-4DA7-AC98-F39F75B79D72}" srcOrd="1" destOrd="0" presId="urn:microsoft.com/office/officeart/2005/8/layout/cycle8"/>
    <dgm:cxn modelId="{AB70489D-201F-429D-B5DD-022FDCD2E6FC}" srcId="{262130BE-31C5-4F0B-8743-A6CB7E979658}" destId="{F2D9CE57-EE3C-4F0B-AED7-C40DE3CFC6F4}" srcOrd="2" destOrd="0" parTransId="{D9D76118-031E-4914-A259-C59163D2DDFE}" sibTransId="{E7240371-1CF9-497E-ABF7-AD30F5A864F0}"/>
    <dgm:cxn modelId="{486896AB-A6A2-4811-8D94-A4FE05638867}" type="presOf" srcId="{293A8FEF-A746-421D-A3FC-E24F9B9626A0}" destId="{DD8CD223-B729-42A8-AA18-4ABD2C6DBEE4}" srcOrd="1" destOrd="0" presId="urn:microsoft.com/office/officeart/2005/8/layout/cycle8"/>
    <dgm:cxn modelId="{6D97F7AE-AD36-45B8-A791-B10B5B814609}" type="presOf" srcId="{F2D9CE57-EE3C-4F0B-AED7-C40DE3CFC6F4}" destId="{4866AB1F-B38E-417E-BF96-AED737AF2548}" srcOrd="0" destOrd="0" presId="urn:microsoft.com/office/officeart/2005/8/layout/cycle8"/>
    <dgm:cxn modelId="{DAAAF0C5-4C32-42A6-8761-59BCB23170F2}" srcId="{262130BE-31C5-4F0B-8743-A6CB7E979658}" destId="{6DCF4AE2-DBFA-47BB-A6DE-1B394C0E5EB5}" srcOrd="1" destOrd="0" parTransId="{6D47E2F3-6DBE-4E13-8117-CF985922A64C}" sibTransId="{7AEC30DB-A188-4708-9C5C-A9B1DD958179}"/>
    <dgm:cxn modelId="{933C87DC-735B-427C-B680-AECB37EE54E8}" type="presOf" srcId="{293A8FEF-A746-421D-A3FC-E24F9B9626A0}" destId="{2B250998-EFDC-4C1E-B7AE-B96BC12F76FF}" srcOrd="0" destOrd="0" presId="urn:microsoft.com/office/officeart/2005/8/layout/cycle8"/>
    <dgm:cxn modelId="{F8B1D8E4-3D08-4B38-9DBA-48FB9DE54125}" srcId="{262130BE-31C5-4F0B-8743-A6CB7E979658}" destId="{CC2741DF-4418-4FE2-AC40-CDF5128B3C0B}" srcOrd="0" destOrd="0" parTransId="{3909A5BB-5303-4BC0-84AB-CB107E88AAFA}" sibTransId="{D3853110-3B12-4285-A95B-C55E447B47B7}"/>
    <dgm:cxn modelId="{40D467FF-036A-488F-859F-060C238A107F}" type="presOf" srcId="{262130BE-31C5-4F0B-8743-A6CB7E979658}" destId="{08E88249-25B4-4DE6-9C1D-B0E0F561A11A}" srcOrd="0" destOrd="0" presId="urn:microsoft.com/office/officeart/2005/8/layout/cycle8"/>
    <dgm:cxn modelId="{80AC3FD3-D562-4069-BE61-B793AD1B5706}" type="presParOf" srcId="{08E88249-25B4-4DE6-9C1D-B0E0F561A11A}" destId="{2884CA77-61B2-4068-A1E4-8559F0146A56}" srcOrd="0" destOrd="0" presId="urn:microsoft.com/office/officeart/2005/8/layout/cycle8"/>
    <dgm:cxn modelId="{562D25B7-A8C8-4A12-B073-F47BBCA3EE36}" type="presParOf" srcId="{08E88249-25B4-4DE6-9C1D-B0E0F561A11A}" destId="{7BDB8930-DC77-4BD3-88E7-8028D9EF83A8}" srcOrd="1" destOrd="0" presId="urn:microsoft.com/office/officeart/2005/8/layout/cycle8"/>
    <dgm:cxn modelId="{203BC013-30FF-4A42-A5C0-74E1BF8768C0}" type="presParOf" srcId="{08E88249-25B4-4DE6-9C1D-B0E0F561A11A}" destId="{3DF01413-C71D-43C3-8965-794142B3AE23}" srcOrd="2" destOrd="0" presId="urn:microsoft.com/office/officeart/2005/8/layout/cycle8"/>
    <dgm:cxn modelId="{DF08A54C-45C1-483D-B575-F72D1DB46737}" type="presParOf" srcId="{08E88249-25B4-4DE6-9C1D-B0E0F561A11A}" destId="{CDFC10D3-571C-4FBB-9028-3A013C85D49C}" srcOrd="3" destOrd="0" presId="urn:microsoft.com/office/officeart/2005/8/layout/cycle8"/>
    <dgm:cxn modelId="{5D063A6D-222B-4017-9FB8-2736D9B19F65}" type="presParOf" srcId="{08E88249-25B4-4DE6-9C1D-B0E0F561A11A}" destId="{68C20EBB-5959-4918-9B3F-9D080493EEE5}" srcOrd="4" destOrd="0" presId="urn:microsoft.com/office/officeart/2005/8/layout/cycle8"/>
    <dgm:cxn modelId="{6F1D98F4-53B1-4F00-8DA8-9584F4ACA604}" type="presParOf" srcId="{08E88249-25B4-4DE6-9C1D-B0E0F561A11A}" destId="{91A7BAEE-A083-48DB-AB18-43DB02E2F3CA}" srcOrd="5" destOrd="0" presId="urn:microsoft.com/office/officeart/2005/8/layout/cycle8"/>
    <dgm:cxn modelId="{0D0347D4-F018-429F-B8BA-AE4AE1F13E4D}" type="presParOf" srcId="{08E88249-25B4-4DE6-9C1D-B0E0F561A11A}" destId="{9139B85D-49CB-45CC-A2AA-0774BA099423}" srcOrd="6" destOrd="0" presId="urn:microsoft.com/office/officeart/2005/8/layout/cycle8"/>
    <dgm:cxn modelId="{CE026AD1-0F3D-45EB-886D-3969552B3FEC}" type="presParOf" srcId="{08E88249-25B4-4DE6-9C1D-B0E0F561A11A}" destId="{52CF5FD5-CF68-4AC3-BE7E-02EF760F7AE5}" srcOrd="7" destOrd="0" presId="urn:microsoft.com/office/officeart/2005/8/layout/cycle8"/>
    <dgm:cxn modelId="{4C4E5005-FB02-454F-92B6-DB8E54533855}" type="presParOf" srcId="{08E88249-25B4-4DE6-9C1D-B0E0F561A11A}" destId="{4866AB1F-B38E-417E-BF96-AED737AF2548}" srcOrd="8" destOrd="0" presId="urn:microsoft.com/office/officeart/2005/8/layout/cycle8"/>
    <dgm:cxn modelId="{016CFD8D-99EA-4BC4-8857-5758CDB86701}" type="presParOf" srcId="{08E88249-25B4-4DE6-9C1D-B0E0F561A11A}" destId="{DEBF0A52-85A9-4FD0-B6F9-73F56DA59C52}" srcOrd="9" destOrd="0" presId="urn:microsoft.com/office/officeart/2005/8/layout/cycle8"/>
    <dgm:cxn modelId="{82156478-BFAD-4572-8E0C-7207F1066961}" type="presParOf" srcId="{08E88249-25B4-4DE6-9C1D-B0E0F561A11A}" destId="{00A3A0A5-82A1-4597-92B3-EC9138B4EC38}" srcOrd="10" destOrd="0" presId="urn:microsoft.com/office/officeart/2005/8/layout/cycle8"/>
    <dgm:cxn modelId="{4EC5DA20-9C8F-489E-9077-1356DDAF6123}" type="presParOf" srcId="{08E88249-25B4-4DE6-9C1D-B0E0F561A11A}" destId="{C3EF18D0-4EDF-4DA7-AC98-F39F75B79D72}" srcOrd="11" destOrd="0" presId="urn:microsoft.com/office/officeart/2005/8/layout/cycle8"/>
    <dgm:cxn modelId="{E5C0F237-1AB9-4C65-8F17-FA093F9FF659}" type="presParOf" srcId="{08E88249-25B4-4DE6-9C1D-B0E0F561A11A}" destId="{2B250998-EFDC-4C1E-B7AE-B96BC12F76FF}" srcOrd="12" destOrd="0" presId="urn:microsoft.com/office/officeart/2005/8/layout/cycle8"/>
    <dgm:cxn modelId="{AEA52589-038B-443A-9AF9-8987866B3E71}" type="presParOf" srcId="{08E88249-25B4-4DE6-9C1D-B0E0F561A11A}" destId="{D76B7803-4C17-4497-9E55-B03AD6885BD9}" srcOrd="13" destOrd="0" presId="urn:microsoft.com/office/officeart/2005/8/layout/cycle8"/>
    <dgm:cxn modelId="{ED77ADB8-022B-4CDB-86DF-70B6B7408F77}" type="presParOf" srcId="{08E88249-25B4-4DE6-9C1D-B0E0F561A11A}" destId="{3C43AEDE-F1AA-410C-BA7D-B7865BE27BF9}" srcOrd="14" destOrd="0" presId="urn:microsoft.com/office/officeart/2005/8/layout/cycle8"/>
    <dgm:cxn modelId="{A1FC67BF-6E4A-4D15-9486-818CD7518590}" type="presParOf" srcId="{08E88249-25B4-4DE6-9C1D-B0E0F561A11A}" destId="{DD8CD223-B729-42A8-AA18-4ABD2C6DBEE4}" srcOrd="15" destOrd="0" presId="urn:microsoft.com/office/officeart/2005/8/layout/cycle8"/>
    <dgm:cxn modelId="{7597EB1D-4667-46F8-869E-66ED7254FBA9}" type="presParOf" srcId="{08E88249-25B4-4DE6-9C1D-B0E0F561A11A}" destId="{09C4997B-F9A8-4A66-B3D7-E0FBFA6DA03C}" srcOrd="16" destOrd="0" presId="urn:microsoft.com/office/officeart/2005/8/layout/cycle8"/>
    <dgm:cxn modelId="{148FCF8A-0DBE-47F4-95B7-631E56C78965}" type="presParOf" srcId="{08E88249-25B4-4DE6-9C1D-B0E0F561A11A}" destId="{79249CCC-A9E6-46FA-B613-280FF4B573F3}" srcOrd="17" destOrd="0" presId="urn:microsoft.com/office/officeart/2005/8/layout/cycle8"/>
    <dgm:cxn modelId="{4775BA47-1F3D-4771-B9EF-5DC263486857}" type="presParOf" srcId="{08E88249-25B4-4DE6-9C1D-B0E0F561A11A}" destId="{81B49C9A-A5E1-4B8D-9425-FE933963B1C0}" srcOrd="18" destOrd="0" presId="urn:microsoft.com/office/officeart/2005/8/layout/cycle8"/>
    <dgm:cxn modelId="{25B77BC8-9F0B-4A1E-8D89-71185FA2B17C}" type="presParOf" srcId="{08E88249-25B4-4DE6-9C1D-B0E0F561A11A}" destId="{E469F7D0-9E84-4E53-89C1-668669F9FA2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4CA77-61B2-4068-A1E4-8559F0146A56}">
      <dsp:nvSpPr>
        <dsp:cNvPr id="0" name=""/>
        <dsp:cNvSpPr/>
      </dsp:nvSpPr>
      <dsp:spPr>
        <a:xfrm>
          <a:off x="276243" y="238869"/>
          <a:ext cx="2626614" cy="262661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Uygula</a:t>
          </a:r>
        </a:p>
      </dsp:txBody>
      <dsp:txXfrm>
        <a:off x="1670537" y="783266"/>
        <a:ext cx="969345" cy="719192"/>
      </dsp:txXfrm>
    </dsp:sp>
    <dsp:sp modelId="{68C20EBB-5959-4918-9B3F-9D080493EEE5}">
      <dsp:nvSpPr>
        <dsp:cNvPr id="0" name=""/>
        <dsp:cNvSpPr/>
      </dsp:nvSpPr>
      <dsp:spPr>
        <a:xfrm>
          <a:off x="276243" y="327048"/>
          <a:ext cx="2626614" cy="262661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Kontrol Et (İzle)</a:t>
          </a:r>
        </a:p>
      </dsp:txBody>
      <dsp:txXfrm>
        <a:off x="1670537" y="1690073"/>
        <a:ext cx="969345" cy="719192"/>
      </dsp:txXfrm>
    </dsp:sp>
    <dsp:sp modelId="{4866AB1F-B38E-417E-BF96-AED737AF2548}">
      <dsp:nvSpPr>
        <dsp:cNvPr id="0" name=""/>
        <dsp:cNvSpPr/>
      </dsp:nvSpPr>
      <dsp:spPr>
        <a:xfrm>
          <a:off x="188064" y="327048"/>
          <a:ext cx="2626614" cy="262661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Önlem Al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(İyileştir)</a:t>
          </a:r>
        </a:p>
      </dsp:txBody>
      <dsp:txXfrm>
        <a:off x="451038" y="1690073"/>
        <a:ext cx="969345" cy="719192"/>
      </dsp:txXfrm>
    </dsp:sp>
    <dsp:sp modelId="{2B250998-EFDC-4C1E-B7AE-B96BC12F76FF}">
      <dsp:nvSpPr>
        <dsp:cNvPr id="0" name=""/>
        <dsp:cNvSpPr/>
      </dsp:nvSpPr>
      <dsp:spPr>
        <a:xfrm>
          <a:off x="188064" y="238869"/>
          <a:ext cx="2626614" cy="262661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Planla</a:t>
          </a:r>
        </a:p>
      </dsp:txBody>
      <dsp:txXfrm>
        <a:off x="451038" y="783266"/>
        <a:ext cx="969345" cy="719192"/>
      </dsp:txXfrm>
    </dsp:sp>
    <dsp:sp modelId="{09C4997B-F9A8-4A66-B3D7-E0FBFA6DA03C}">
      <dsp:nvSpPr>
        <dsp:cNvPr id="0" name=""/>
        <dsp:cNvSpPr/>
      </dsp:nvSpPr>
      <dsp:spPr>
        <a:xfrm>
          <a:off x="113643" y="76269"/>
          <a:ext cx="2951814" cy="295181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49CCC-A9E6-46FA-B613-280FF4B573F3}">
      <dsp:nvSpPr>
        <dsp:cNvPr id="0" name=""/>
        <dsp:cNvSpPr/>
      </dsp:nvSpPr>
      <dsp:spPr>
        <a:xfrm>
          <a:off x="113643" y="164448"/>
          <a:ext cx="2951814" cy="295181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9C9A-A5E1-4B8D-9425-FE933963B1C0}">
      <dsp:nvSpPr>
        <dsp:cNvPr id="0" name=""/>
        <dsp:cNvSpPr/>
      </dsp:nvSpPr>
      <dsp:spPr>
        <a:xfrm>
          <a:off x="25464" y="164448"/>
          <a:ext cx="2951814" cy="295181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9F7D0-9E84-4E53-89C1-668669F9FA25}">
      <dsp:nvSpPr>
        <dsp:cNvPr id="0" name=""/>
        <dsp:cNvSpPr/>
      </dsp:nvSpPr>
      <dsp:spPr>
        <a:xfrm>
          <a:off x="25464" y="76269"/>
          <a:ext cx="2951814" cy="295181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4DD9C-0339-40E6-8779-A0407C66069D}" type="datetimeFigureOut">
              <a:rPr lang="tr-TR" smtClean="0"/>
              <a:t>19.10.2022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9A1D7-A0F9-46D6-9E7D-8CFF1A7FA7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06172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5C868-9FBF-42F8-86B7-2B6B3FBDA4D2}" type="datetimeFigureOut">
              <a:rPr lang="tr-TR" smtClean="0"/>
              <a:t>19.10.2022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ED6FF-4327-41F5-9F72-67035B837A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32044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metin, lazer içeren bir resim&#10;&#10;Açıklama otomatik olarak oluşturuldu">
            <a:extLst>
              <a:ext uri="{FF2B5EF4-FFF2-40B4-BE49-F238E27FC236}">
                <a16:creationId xmlns:a16="http://schemas.microsoft.com/office/drawing/2014/main" id="{C225BF10-57E7-43BF-AD55-DA59F27098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" y="447041"/>
            <a:ext cx="4751534" cy="5069840"/>
          </a:xfrm>
          <a:prstGeom prst="rect">
            <a:avLst/>
          </a:prstGeom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13" hasCustomPrompt="1"/>
          </p:nvPr>
        </p:nvSpPr>
        <p:spPr>
          <a:xfrm>
            <a:off x="4397829" y="1741330"/>
            <a:ext cx="565186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just">
              <a:defRPr lang="tr-TR" sz="4800" b="1" spc="-5" smtClean="0">
                <a:solidFill>
                  <a:srgbClr val="E1000F"/>
                </a:solidFill>
                <a:cs typeface="Source Sans Pro"/>
              </a:defRPr>
            </a:lvl1pPr>
            <a:lvl2pPr marL="457200" indent="0" algn="just">
              <a:buNone/>
              <a:defRPr lang="tr-TR" sz="4000" kern="12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Source Sans Pro Light"/>
              </a:defRPr>
            </a:lvl2pPr>
            <a:lvl3pPr>
              <a:defRPr lang="tr-TR" smtClean="0"/>
            </a:lvl3pPr>
            <a:lvl4pPr>
              <a:defRPr lang="tr-TR" smtClean="0"/>
            </a:lvl4pPr>
            <a:lvl5pPr>
              <a:defRPr lang="tr-TR"/>
            </a:lvl5pPr>
          </a:lstStyle>
          <a:p>
            <a:pPr marL="1223010" marR="5080" lvl="0" indent="-1210945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tr-TR" dirty="0"/>
              <a:t>Başlık</a:t>
            </a:r>
          </a:p>
        </p:txBody>
      </p:sp>
      <p:sp>
        <p:nvSpPr>
          <p:cNvPr id="10" name="Metin Yer Tutucusu 5"/>
          <p:cNvSpPr>
            <a:spLocks noGrp="1"/>
          </p:cNvSpPr>
          <p:nvPr>
            <p:ph type="body" sz="quarter" idx="14" hasCustomPrompt="1"/>
          </p:nvPr>
        </p:nvSpPr>
        <p:spPr>
          <a:xfrm>
            <a:off x="4397829" y="2799139"/>
            <a:ext cx="565186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just">
              <a:defRPr lang="tr-TR" sz="3600" b="1" spc="-5" smtClean="0">
                <a:solidFill>
                  <a:srgbClr val="595959"/>
                </a:solidFill>
                <a:cs typeface="Source Sans Pro"/>
              </a:defRPr>
            </a:lvl1pPr>
            <a:lvl2pPr marL="457200" indent="0" algn="just">
              <a:buNone/>
              <a:defRPr lang="tr-TR" sz="4000" kern="1200" spc="-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Source Sans Pro Light"/>
              </a:defRPr>
            </a:lvl2pPr>
            <a:lvl3pPr>
              <a:defRPr lang="tr-TR" smtClean="0"/>
            </a:lvl3pPr>
            <a:lvl4pPr>
              <a:defRPr lang="tr-TR" smtClean="0"/>
            </a:lvl4pPr>
            <a:lvl5pPr>
              <a:defRPr lang="tr-TR"/>
            </a:lvl5pPr>
          </a:lstStyle>
          <a:p>
            <a:pPr marL="1223010" marR="5080" lvl="0" indent="-1210945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tr-TR" dirty="0"/>
              <a:t>Başlık</a:t>
            </a:r>
          </a:p>
        </p:txBody>
      </p:sp>
    </p:spTree>
    <p:extLst>
      <p:ext uri="{BB962C8B-B14F-4D97-AF65-F5344CB8AC3E}">
        <p14:creationId xmlns:p14="http://schemas.microsoft.com/office/powerpoint/2010/main" val="292249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şlık Slayd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90448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255829" y="6373476"/>
            <a:ext cx="878840" cy="336097"/>
          </a:xfrm>
        </p:spPr>
        <p:txBody>
          <a:bodyPr/>
          <a:lstStyle/>
          <a:p>
            <a:fld id="{090321C7-3805-42DD-AB1C-A1F2EDC96BA9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 descr="metin, lazer içeren bir resim&#10;&#10;Açıklama otomatik olarak oluşturuldu">
            <a:extLst>
              <a:ext uri="{FF2B5EF4-FFF2-40B4-BE49-F238E27FC236}">
                <a16:creationId xmlns:a16="http://schemas.microsoft.com/office/drawing/2014/main" id="{C225BF10-57E7-43BF-AD55-DA59F27098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" y="447041"/>
            <a:ext cx="4751534" cy="5069840"/>
          </a:xfrm>
          <a:prstGeom prst="rect">
            <a:avLst/>
          </a:prstGeom>
        </p:spPr>
      </p:pic>
      <p:sp>
        <p:nvSpPr>
          <p:cNvPr id="17" name="Unvan 1"/>
          <p:cNvSpPr>
            <a:spLocks noGrp="1"/>
          </p:cNvSpPr>
          <p:nvPr>
            <p:ph type="ctrTitle" idx="4294967295"/>
          </p:nvPr>
        </p:nvSpPr>
        <p:spPr>
          <a:xfrm>
            <a:off x="5160554" y="1738740"/>
            <a:ext cx="581224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lang="tr-TR" sz="4800" b="1" spc="-5" dirty="0">
                <a:solidFill>
                  <a:srgbClr val="E1000F"/>
                </a:solidFill>
                <a:latin typeface="+mn-lt"/>
                <a:ea typeface="+mn-ea"/>
                <a:cs typeface="Source Sans Pro"/>
              </a:defRPr>
            </a:lvl1pPr>
          </a:lstStyle>
          <a:p>
            <a:pPr marL="1223010" marR="5080" lvl="0" indent="-1210945" algn="ctr">
              <a:lnSpc>
                <a:spcPct val="100000"/>
              </a:lnSpc>
              <a:spcBef>
                <a:spcPts val="100"/>
              </a:spcBef>
            </a:pPr>
            <a:endParaRPr lang="tr-TR" dirty="0"/>
          </a:p>
        </p:txBody>
      </p:sp>
      <p:sp>
        <p:nvSpPr>
          <p:cNvPr id="18" name="Alt Başlık 2"/>
          <p:cNvSpPr>
            <a:spLocks noGrp="1"/>
          </p:cNvSpPr>
          <p:nvPr>
            <p:ph type="subTitle" idx="4294967295"/>
          </p:nvPr>
        </p:nvSpPr>
        <p:spPr>
          <a:xfrm>
            <a:off x="4265527" y="2981961"/>
            <a:ext cx="679871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lang="tr-TR" sz="4000" spc="-5" dirty="0">
                <a:solidFill>
                  <a:schemeClr val="tx1">
                    <a:lumMod val="65000"/>
                    <a:lumOff val="35000"/>
                  </a:schemeClr>
                </a:solidFill>
                <a:cs typeface="Source Sans Pro Light"/>
              </a:defRPr>
            </a:lvl1pPr>
          </a:lstStyle>
          <a:p>
            <a:pPr marL="146050" marR="5080" lvl="0" indent="-133985" algn="ctr">
              <a:lnSpc>
                <a:spcPct val="100000"/>
              </a:lnSpc>
              <a:spcBef>
                <a:spcPts val="100"/>
              </a:spcBef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202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1438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9326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3306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88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9609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lang="tr-TR" sz="3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3572" y="1693863"/>
            <a:ext cx="10515600" cy="4391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22">
            <a:extLst>
              <a:ext uri="{FF2B5EF4-FFF2-40B4-BE49-F238E27FC236}">
                <a16:creationId xmlns:a16="http://schemas.microsoft.com/office/drawing/2014/main" id="{70C743CC-A6E7-495F-90CA-70B4D5922CAD}"/>
              </a:ext>
            </a:extLst>
          </p:cNvPr>
          <p:cNvGrpSpPr/>
          <p:nvPr userDrawn="1"/>
        </p:nvGrpSpPr>
        <p:grpSpPr>
          <a:xfrm>
            <a:off x="1" y="546100"/>
            <a:ext cx="8717279" cy="662903"/>
            <a:chOff x="-3245791" y="8642689"/>
            <a:chExt cx="7306816" cy="439424"/>
          </a:xfrm>
          <a:solidFill>
            <a:srgbClr val="CF0A2C"/>
          </a:solidFill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47E38975-FCF3-4DBE-9FD9-795B7BE2FC57}"/>
                </a:ext>
              </a:extLst>
            </p:cNvPr>
            <p:cNvSpPr/>
            <p:nvPr/>
          </p:nvSpPr>
          <p:spPr>
            <a:xfrm>
              <a:off x="-3245791" y="8642693"/>
              <a:ext cx="7090717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4706B50F-335A-40B6-9C12-7534FC03FB8C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9">
            <a:extLst>
              <a:ext uri="{FF2B5EF4-FFF2-40B4-BE49-F238E27FC236}">
                <a16:creationId xmlns:a16="http://schemas.microsoft.com/office/drawing/2014/main" id="{973E4A83-B6FA-4B40-A42D-CE9695F18BC7}"/>
              </a:ext>
            </a:extLst>
          </p:cNvPr>
          <p:cNvSpPr txBox="1"/>
          <p:nvPr userDrawn="1"/>
        </p:nvSpPr>
        <p:spPr>
          <a:xfrm>
            <a:off x="633572" y="2335823"/>
            <a:ext cx="14020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b="1">
                <a:solidFill>
                  <a:schemeClr val="bg1"/>
                </a:solidFill>
              </a:rPr>
              <a:t>Genel Bilgiler</a:t>
            </a:r>
            <a:endParaRPr lang="cs-CZ" sz="4400" b="1">
              <a:solidFill>
                <a:schemeClr val="bg1"/>
              </a:solidFill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181258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659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1436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623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3715" y="2480571"/>
            <a:ext cx="10515600" cy="590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>
              <a:defRPr lang="tr-TR" sz="6860" b="1" dirty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 algn="ctr" defTabSz="1425732"/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3716" y="3357475"/>
            <a:ext cx="10515600" cy="6008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7085" y="6400510"/>
            <a:ext cx="116694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224429" y="6385982"/>
            <a:ext cx="878840" cy="343070"/>
          </a:xfrm>
        </p:spPr>
        <p:txBody>
          <a:bodyPr/>
          <a:lstStyle/>
          <a:p>
            <a:fld id="{090321C7-3805-42DD-AB1C-A1F2EDC96BA9}" type="slidenum">
              <a:rPr lang="tr-TR" smtClean="0"/>
              <a:t>‹#›</a:t>
            </a:fld>
            <a:endParaRPr lang="tr-TR" dirty="0"/>
          </a:p>
        </p:txBody>
      </p:sp>
      <p:grpSp>
        <p:nvGrpSpPr>
          <p:cNvPr id="19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 userDrawn="1"/>
        </p:nvGrpSpPr>
        <p:grpSpPr>
          <a:xfrm>
            <a:off x="1122837" y="205235"/>
            <a:ext cx="11063164" cy="553089"/>
            <a:chOff x="-324643" y="2222500"/>
            <a:chExt cx="13902714" cy="1302328"/>
          </a:xfrm>
        </p:grpSpPr>
        <p:sp>
          <p:nvSpPr>
            <p:cNvPr id="20" name="object 2"/>
            <p:cNvSpPr/>
            <p:nvPr/>
          </p:nvSpPr>
          <p:spPr>
            <a:xfrm>
              <a:off x="-324643" y="2222500"/>
              <a:ext cx="5831442" cy="1302328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CF0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506800" y="2222502"/>
              <a:ext cx="8071271" cy="1302326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Picture 2" descr="https://upload.wikimedia.org/wikipedia/commons/thumb/d/d8/METU_logo.svg/512px-METU_logo.sv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2" y="210850"/>
            <a:ext cx="655040" cy="5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lowchart: Stored Data 9"/>
          <p:cNvSpPr/>
          <p:nvPr userDrawn="1"/>
        </p:nvSpPr>
        <p:spPr>
          <a:xfrm flipH="1">
            <a:off x="600890" y="205235"/>
            <a:ext cx="1140724" cy="553089"/>
          </a:xfrm>
          <a:prstGeom prst="flowChartOnlineStorage">
            <a:avLst/>
          </a:prstGeom>
          <a:solidFill>
            <a:srgbClr val="CF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0A39365D-A6B5-4623-AC67-FBE1BB6FC527}"/>
              </a:ext>
            </a:extLst>
          </p:cNvPr>
          <p:cNvSpPr txBox="1"/>
          <p:nvPr userDrawn="1"/>
        </p:nvSpPr>
        <p:spPr>
          <a:xfrm>
            <a:off x="933715" y="321478"/>
            <a:ext cx="442598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000">
                <a:solidFill>
                  <a:srgbClr val="FFFFFF"/>
                </a:solidFill>
                <a:cs typeface="Source Sans Pro Light"/>
              </a:rPr>
              <a:t>Orta Doğu Teknik Üniversitesi</a:t>
            </a:r>
            <a:endParaRPr lang="cs-CZ" sz="2000">
              <a:cs typeface="Source Sans Pro Light"/>
            </a:endParaRPr>
          </a:p>
        </p:txBody>
      </p:sp>
      <p:sp>
        <p:nvSpPr>
          <p:cNvPr id="26" name="Dikdörtgen 25"/>
          <p:cNvSpPr/>
          <p:nvPr userDrawn="1"/>
        </p:nvSpPr>
        <p:spPr>
          <a:xfrm>
            <a:off x="8974621" y="294020"/>
            <a:ext cx="320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800" err="1">
                <a:solidFill>
                  <a:srgbClr val="FFFFFF"/>
                </a:solidFill>
                <a:cs typeface="Source Sans Pro Light"/>
              </a:rPr>
              <a:t>Middle</a:t>
            </a:r>
            <a:r>
              <a:rPr lang="tr-TR" sz="1800">
                <a:solidFill>
                  <a:srgbClr val="FFFFFF"/>
                </a:solidFill>
                <a:cs typeface="Source Sans Pro Light"/>
              </a:rPr>
              <a:t> East Technical </a:t>
            </a:r>
            <a:r>
              <a:rPr lang="tr-TR" sz="1800" err="1">
                <a:solidFill>
                  <a:srgbClr val="FFFFFF"/>
                </a:solidFill>
                <a:cs typeface="Source Sans Pro Light"/>
              </a:rPr>
              <a:t>University</a:t>
            </a:r>
            <a:endParaRPr lang="cs-CZ" sz="1800">
              <a:cs typeface="Source Sans Pro Light"/>
            </a:endParaRPr>
          </a:p>
        </p:txBody>
      </p:sp>
      <p:sp>
        <p:nvSpPr>
          <p:cNvPr id="27" name="İçerik Yer Tutucusu 2"/>
          <p:cNvSpPr>
            <a:spLocks noGrp="1"/>
          </p:cNvSpPr>
          <p:nvPr>
            <p:ph idx="13" hasCustomPrompt="1"/>
          </p:nvPr>
        </p:nvSpPr>
        <p:spPr>
          <a:xfrm>
            <a:off x="3921983" y="4867787"/>
            <a:ext cx="4348033" cy="6008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tr-TR" dirty="0"/>
              <a:t>Tarih</a:t>
            </a:r>
          </a:p>
        </p:txBody>
      </p:sp>
    </p:spTree>
    <p:extLst>
      <p:ext uri="{BB962C8B-B14F-4D97-AF65-F5344CB8AC3E}">
        <p14:creationId xmlns:p14="http://schemas.microsoft.com/office/powerpoint/2010/main" val="871317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lang="tr-TR" sz="3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3572" y="1693863"/>
            <a:ext cx="10515600" cy="4391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22">
            <a:extLst>
              <a:ext uri="{FF2B5EF4-FFF2-40B4-BE49-F238E27FC236}">
                <a16:creationId xmlns:a16="http://schemas.microsoft.com/office/drawing/2014/main" id="{70C743CC-A6E7-495F-90CA-70B4D5922CAD}"/>
              </a:ext>
            </a:extLst>
          </p:cNvPr>
          <p:cNvGrpSpPr/>
          <p:nvPr userDrawn="1"/>
        </p:nvGrpSpPr>
        <p:grpSpPr>
          <a:xfrm>
            <a:off x="1" y="546100"/>
            <a:ext cx="8717279" cy="662903"/>
            <a:chOff x="-3245791" y="8642689"/>
            <a:chExt cx="7306816" cy="439424"/>
          </a:xfrm>
          <a:solidFill>
            <a:srgbClr val="CF0A2C"/>
          </a:solidFill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47E38975-FCF3-4DBE-9FD9-795B7BE2FC57}"/>
                </a:ext>
              </a:extLst>
            </p:cNvPr>
            <p:cNvSpPr/>
            <p:nvPr/>
          </p:nvSpPr>
          <p:spPr>
            <a:xfrm>
              <a:off x="-3245791" y="8642693"/>
              <a:ext cx="7090717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4706B50F-335A-40B6-9C12-7534FC03FB8C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9">
            <a:extLst>
              <a:ext uri="{FF2B5EF4-FFF2-40B4-BE49-F238E27FC236}">
                <a16:creationId xmlns:a16="http://schemas.microsoft.com/office/drawing/2014/main" id="{973E4A83-B6FA-4B40-A42D-CE9695F18BC7}"/>
              </a:ext>
            </a:extLst>
          </p:cNvPr>
          <p:cNvSpPr txBox="1"/>
          <p:nvPr userDrawn="1"/>
        </p:nvSpPr>
        <p:spPr>
          <a:xfrm>
            <a:off x="633572" y="2335823"/>
            <a:ext cx="14020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b="1">
                <a:solidFill>
                  <a:schemeClr val="bg1"/>
                </a:solidFill>
              </a:rPr>
              <a:t>Genel Bilgiler</a:t>
            </a:r>
            <a:endParaRPr lang="cs-CZ" sz="4400" b="1">
              <a:solidFill>
                <a:schemeClr val="bg1"/>
              </a:solidFill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714606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22">
            <a:extLst>
              <a:ext uri="{FF2B5EF4-FFF2-40B4-BE49-F238E27FC236}">
                <a16:creationId xmlns:a16="http://schemas.microsoft.com/office/drawing/2014/main" id="{70C743CC-A6E7-495F-90CA-70B4D5922CAD}"/>
              </a:ext>
            </a:extLst>
          </p:cNvPr>
          <p:cNvGrpSpPr/>
          <p:nvPr userDrawn="1"/>
        </p:nvGrpSpPr>
        <p:grpSpPr>
          <a:xfrm>
            <a:off x="1" y="546100"/>
            <a:ext cx="8717279" cy="662903"/>
            <a:chOff x="-3245791" y="8642689"/>
            <a:chExt cx="7306816" cy="439424"/>
          </a:xfrm>
          <a:solidFill>
            <a:srgbClr val="CF0A2C"/>
          </a:solidFill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47E38975-FCF3-4DBE-9FD9-795B7BE2FC57}"/>
                </a:ext>
              </a:extLst>
            </p:cNvPr>
            <p:cNvSpPr/>
            <p:nvPr/>
          </p:nvSpPr>
          <p:spPr>
            <a:xfrm>
              <a:off x="-3245791" y="8642693"/>
              <a:ext cx="7090717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4706B50F-335A-40B6-9C12-7534FC03FB8C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01207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lang="tr-TR" sz="3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3572" y="1693863"/>
            <a:ext cx="10515600" cy="4391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22">
            <a:extLst>
              <a:ext uri="{FF2B5EF4-FFF2-40B4-BE49-F238E27FC236}">
                <a16:creationId xmlns:a16="http://schemas.microsoft.com/office/drawing/2014/main" id="{70C743CC-A6E7-495F-90CA-70B4D5922CAD}"/>
              </a:ext>
            </a:extLst>
          </p:cNvPr>
          <p:cNvGrpSpPr/>
          <p:nvPr userDrawn="1"/>
        </p:nvGrpSpPr>
        <p:grpSpPr>
          <a:xfrm>
            <a:off x="1" y="546100"/>
            <a:ext cx="8717279" cy="662903"/>
            <a:chOff x="-3245791" y="8642689"/>
            <a:chExt cx="7306816" cy="439424"/>
          </a:xfrm>
          <a:solidFill>
            <a:srgbClr val="CF0A2C"/>
          </a:solidFill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47E38975-FCF3-4DBE-9FD9-795B7BE2FC57}"/>
                </a:ext>
              </a:extLst>
            </p:cNvPr>
            <p:cNvSpPr/>
            <p:nvPr/>
          </p:nvSpPr>
          <p:spPr>
            <a:xfrm>
              <a:off x="-3245791" y="8642693"/>
              <a:ext cx="7090717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4706B50F-335A-40B6-9C12-7534FC03FB8C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9">
            <a:extLst>
              <a:ext uri="{FF2B5EF4-FFF2-40B4-BE49-F238E27FC236}">
                <a16:creationId xmlns:a16="http://schemas.microsoft.com/office/drawing/2014/main" id="{973E4A83-B6FA-4B40-A42D-CE9695F18BC7}"/>
              </a:ext>
            </a:extLst>
          </p:cNvPr>
          <p:cNvSpPr txBox="1"/>
          <p:nvPr userDrawn="1"/>
        </p:nvSpPr>
        <p:spPr>
          <a:xfrm>
            <a:off x="633572" y="2335823"/>
            <a:ext cx="14020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b="1">
                <a:solidFill>
                  <a:schemeClr val="bg1"/>
                </a:solidFill>
              </a:rPr>
              <a:t>Genel Bilgiler</a:t>
            </a:r>
            <a:endParaRPr lang="cs-CZ" sz="4400" b="1">
              <a:solidFill>
                <a:schemeClr val="bg1"/>
              </a:solidFill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63034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2535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2562-73B3-4013-8342-82A19D89D9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1477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2562-73B3-4013-8342-82A19D89D9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2998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2562-73B3-4013-8342-82A19D89D9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0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2562-73B3-4013-8342-82A19D89D9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9168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2562-73B3-4013-8342-82A19D89D9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2291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2562-73B3-4013-8342-82A19D89D9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069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lang="tr-TR" sz="3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3572" y="1693863"/>
            <a:ext cx="10515600" cy="4391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‹#›</a:t>
            </a:fld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89" y="1269248"/>
            <a:ext cx="5782285" cy="4886031"/>
          </a:xfrm>
          <a:prstGeom prst="rect">
            <a:avLst/>
          </a:prstGeom>
        </p:spPr>
      </p:pic>
      <p:grpSp>
        <p:nvGrpSpPr>
          <p:cNvPr id="7" name="Group 22">
            <a:extLst>
              <a:ext uri="{FF2B5EF4-FFF2-40B4-BE49-F238E27FC236}">
                <a16:creationId xmlns:a16="http://schemas.microsoft.com/office/drawing/2014/main" id="{70C743CC-A6E7-495F-90CA-70B4D5922CAD}"/>
              </a:ext>
            </a:extLst>
          </p:cNvPr>
          <p:cNvGrpSpPr/>
          <p:nvPr userDrawn="1"/>
        </p:nvGrpSpPr>
        <p:grpSpPr>
          <a:xfrm>
            <a:off x="1" y="546100"/>
            <a:ext cx="8717279" cy="662903"/>
            <a:chOff x="-3245791" y="8642689"/>
            <a:chExt cx="7306816" cy="439424"/>
          </a:xfrm>
          <a:solidFill>
            <a:srgbClr val="CF0A2C"/>
          </a:solidFill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47E38975-FCF3-4DBE-9FD9-795B7BE2FC57}"/>
                </a:ext>
              </a:extLst>
            </p:cNvPr>
            <p:cNvSpPr/>
            <p:nvPr/>
          </p:nvSpPr>
          <p:spPr>
            <a:xfrm>
              <a:off x="-3245791" y="8642693"/>
              <a:ext cx="7090717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4706B50F-335A-40B6-9C12-7534FC03FB8C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61800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2562-73B3-4013-8342-82A19D89D9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486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2562-73B3-4013-8342-82A19D89D9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3625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2562-73B3-4013-8342-82A19D89D9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071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2562-73B3-4013-8342-82A19D89D9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7997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E2562-73B3-4013-8342-82A19D89D9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542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lang="tr-TR" sz="3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3572" y="1693863"/>
            <a:ext cx="10515600" cy="4391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22">
            <a:extLst>
              <a:ext uri="{FF2B5EF4-FFF2-40B4-BE49-F238E27FC236}">
                <a16:creationId xmlns:a16="http://schemas.microsoft.com/office/drawing/2014/main" id="{70C743CC-A6E7-495F-90CA-70B4D5922CAD}"/>
              </a:ext>
            </a:extLst>
          </p:cNvPr>
          <p:cNvGrpSpPr/>
          <p:nvPr userDrawn="1"/>
        </p:nvGrpSpPr>
        <p:grpSpPr>
          <a:xfrm>
            <a:off x="1" y="546100"/>
            <a:ext cx="8717279" cy="662903"/>
            <a:chOff x="-3245791" y="8642689"/>
            <a:chExt cx="7306816" cy="439424"/>
          </a:xfrm>
          <a:solidFill>
            <a:srgbClr val="595959"/>
          </a:solidFill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47E38975-FCF3-4DBE-9FD9-795B7BE2FC57}"/>
                </a:ext>
              </a:extLst>
            </p:cNvPr>
            <p:cNvSpPr/>
            <p:nvPr/>
          </p:nvSpPr>
          <p:spPr>
            <a:xfrm>
              <a:off x="-3245791" y="8642693"/>
              <a:ext cx="7090717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4706B50F-335A-40B6-9C12-7534FC03FB8C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89" y="1269248"/>
            <a:ext cx="5782285" cy="488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3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89" y="1269248"/>
            <a:ext cx="5782285" cy="4886031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>
          <a:xfrm>
            <a:off x="2316021" y="2402931"/>
            <a:ext cx="7846422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lang="tr-TR" sz="54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tr-TR" dirty="0"/>
              <a:t>Teşekkürler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5655757" y="5912830"/>
            <a:ext cx="1166949" cy="365125"/>
          </a:xfrm>
        </p:spPr>
        <p:txBody>
          <a:bodyPr/>
          <a:lstStyle/>
          <a:p>
            <a:endParaRPr lang="tr-TR" dirty="0"/>
          </a:p>
        </p:txBody>
      </p:sp>
      <p:grpSp>
        <p:nvGrpSpPr>
          <p:cNvPr id="6" name="Grup 5"/>
          <p:cNvGrpSpPr/>
          <p:nvPr userDrawn="1"/>
        </p:nvGrpSpPr>
        <p:grpSpPr>
          <a:xfrm>
            <a:off x="0" y="276559"/>
            <a:ext cx="12186000" cy="72000"/>
            <a:chOff x="0" y="6729635"/>
            <a:chExt cx="12060000" cy="72000"/>
          </a:xfrm>
        </p:grpSpPr>
        <p:sp>
          <p:nvSpPr>
            <p:cNvPr id="7" name="object 2"/>
            <p:cNvSpPr/>
            <p:nvPr userDrawn="1"/>
          </p:nvSpPr>
          <p:spPr>
            <a:xfrm>
              <a:off x="0" y="6729635"/>
              <a:ext cx="5940000" cy="72000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CF0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"/>
            <p:cNvSpPr/>
            <p:nvPr userDrawn="1"/>
          </p:nvSpPr>
          <p:spPr>
            <a:xfrm>
              <a:off x="5940000" y="6729635"/>
              <a:ext cx="6120000" cy="72000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1254035" y="6400510"/>
            <a:ext cx="9970394" cy="329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12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1224429" y="6400509"/>
            <a:ext cx="878840" cy="336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321C7-3805-42DD-AB1C-A1F2EDC96BA9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187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50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Slayd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90448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 descr="metin, lazer içeren bir resim&#10;&#10;Açıklama otomatik olarak oluşturuldu">
            <a:extLst>
              <a:ext uri="{FF2B5EF4-FFF2-40B4-BE49-F238E27FC236}">
                <a16:creationId xmlns:a16="http://schemas.microsoft.com/office/drawing/2014/main" id="{C225BF10-57E7-43BF-AD55-DA59F27098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" y="447041"/>
            <a:ext cx="4751534" cy="5069840"/>
          </a:xfrm>
          <a:prstGeom prst="rect">
            <a:avLst/>
          </a:prstGeom>
        </p:spPr>
      </p:pic>
      <p:sp>
        <p:nvSpPr>
          <p:cNvPr id="17" name="Unvan 1"/>
          <p:cNvSpPr>
            <a:spLocks noGrp="1"/>
          </p:cNvSpPr>
          <p:nvPr>
            <p:ph type="ctrTitle" idx="4294967295"/>
          </p:nvPr>
        </p:nvSpPr>
        <p:spPr>
          <a:xfrm>
            <a:off x="5160554" y="1738740"/>
            <a:ext cx="581224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lang="tr-TR" sz="4800" b="1" spc="-5" dirty="0">
                <a:solidFill>
                  <a:srgbClr val="E1000F"/>
                </a:solidFill>
                <a:latin typeface="+mn-lt"/>
                <a:ea typeface="+mn-ea"/>
                <a:cs typeface="Source Sans Pro"/>
              </a:defRPr>
            </a:lvl1pPr>
          </a:lstStyle>
          <a:p>
            <a:pPr marL="1223010" marR="5080" lvl="0" indent="-1210945" algn="ctr">
              <a:lnSpc>
                <a:spcPct val="100000"/>
              </a:lnSpc>
              <a:spcBef>
                <a:spcPts val="100"/>
              </a:spcBef>
            </a:pPr>
            <a:endParaRPr lang="tr-TR" dirty="0"/>
          </a:p>
        </p:txBody>
      </p:sp>
      <p:sp>
        <p:nvSpPr>
          <p:cNvPr id="18" name="Alt Başlık 2"/>
          <p:cNvSpPr>
            <a:spLocks noGrp="1"/>
          </p:cNvSpPr>
          <p:nvPr>
            <p:ph type="subTitle" idx="4294967295"/>
          </p:nvPr>
        </p:nvSpPr>
        <p:spPr>
          <a:xfrm>
            <a:off x="4265527" y="2981961"/>
            <a:ext cx="679871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lang="tr-TR" sz="4000" spc="-5" dirty="0">
                <a:solidFill>
                  <a:schemeClr val="tx1">
                    <a:lumMod val="65000"/>
                    <a:lumOff val="35000"/>
                  </a:schemeClr>
                </a:solidFill>
                <a:cs typeface="Source Sans Pro Light"/>
              </a:defRPr>
            </a:lvl1pPr>
          </a:lstStyle>
          <a:p>
            <a:pPr marL="146050" marR="5080" lvl="0" indent="-133985" algn="ctr">
              <a:lnSpc>
                <a:spcPct val="100000"/>
              </a:lnSpc>
              <a:spcBef>
                <a:spcPts val="100"/>
              </a:spcBef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560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şlık ve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3715" y="2480571"/>
            <a:ext cx="10515600" cy="590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>
              <a:defRPr lang="tr-TR" sz="6860" b="1" dirty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 algn="ctr" defTabSz="1425732"/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3716" y="3357475"/>
            <a:ext cx="10515600" cy="6008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313160" y="6364989"/>
            <a:ext cx="878840" cy="343070"/>
          </a:xfrm>
        </p:spPr>
        <p:txBody>
          <a:bodyPr/>
          <a:lstStyle/>
          <a:p>
            <a:fld id="{090321C7-3805-42DD-AB1C-A1F2EDC96BA9}" type="slidenum">
              <a:rPr lang="tr-TR" smtClean="0"/>
              <a:t>‹#›</a:t>
            </a:fld>
            <a:endParaRPr lang="tr-TR"/>
          </a:p>
        </p:txBody>
      </p:sp>
      <p:grpSp>
        <p:nvGrpSpPr>
          <p:cNvPr id="19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 userDrawn="1"/>
        </p:nvGrpSpPr>
        <p:grpSpPr>
          <a:xfrm>
            <a:off x="1122837" y="205235"/>
            <a:ext cx="11063164" cy="553089"/>
            <a:chOff x="-324643" y="2222500"/>
            <a:chExt cx="13902714" cy="1302328"/>
          </a:xfrm>
        </p:grpSpPr>
        <p:sp>
          <p:nvSpPr>
            <p:cNvPr id="20" name="object 2"/>
            <p:cNvSpPr/>
            <p:nvPr/>
          </p:nvSpPr>
          <p:spPr>
            <a:xfrm>
              <a:off x="-324643" y="2222500"/>
              <a:ext cx="5831442" cy="1302328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CF0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506800" y="2222502"/>
              <a:ext cx="8071271" cy="1302326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Picture 2" descr="https://upload.wikimedia.org/wikipedia/commons/thumb/d/d8/METU_logo.svg/512px-METU_logo.sv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6" y="205235"/>
            <a:ext cx="690687" cy="5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lowchart: Stored Data 9"/>
          <p:cNvSpPr/>
          <p:nvPr userDrawn="1"/>
        </p:nvSpPr>
        <p:spPr>
          <a:xfrm flipH="1">
            <a:off x="432148" y="205235"/>
            <a:ext cx="2178154" cy="553089"/>
          </a:xfrm>
          <a:prstGeom prst="flowChartOnlineStorage">
            <a:avLst/>
          </a:prstGeom>
          <a:solidFill>
            <a:srgbClr val="CF0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0A39365D-A6B5-4623-AC67-FBE1BB6FC527}"/>
              </a:ext>
            </a:extLst>
          </p:cNvPr>
          <p:cNvSpPr txBox="1"/>
          <p:nvPr userDrawn="1"/>
        </p:nvSpPr>
        <p:spPr>
          <a:xfrm>
            <a:off x="933715" y="321478"/>
            <a:ext cx="442598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000">
                <a:solidFill>
                  <a:srgbClr val="FFFFFF"/>
                </a:solidFill>
                <a:cs typeface="Source Sans Pro Light"/>
              </a:rPr>
              <a:t>Orta Doğu Teknik Üniversitesi</a:t>
            </a:r>
            <a:endParaRPr lang="cs-CZ" sz="2000">
              <a:cs typeface="Source Sans Pro Light"/>
            </a:endParaRPr>
          </a:p>
        </p:txBody>
      </p:sp>
      <p:sp>
        <p:nvSpPr>
          <p:cNvPr id="26" name="Dikdörtgen 25"/>
          <p:cNvSpPr/>
          <p:nvPr userDrawn="1"/>
        </p:nvSpPr>
        <p:spPr>
          <a:xfrm>
            <a:off x="8974621" y="294020"/>
            <a:ext cx="320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800" err="1">
                <a:solidFill>
                  <a:srgbClr val="FFFFFF"/>
                </a:solidFill>
                <a:cs typeface="Source Sans Pro Light"/>
              </a:rPr>
              <a:t>Middle</a:t>
            </a:r>
            <a:r>
              <a:rPr lang="tr-TR" sz="1800">
                <a:solidFill>
                  <a:srgbClr val="FFFFFF"/>
                </a:solidFill>
                <a:cs typeface="Source Sans Pro Light"/>
              </a:rPr>
              <a:t> East Technical </a:t>
            </a:r>
            <a:r>
              <a:rPr lang="tr-TR" sz="1800" err="1">
                <a:solidFill>
                  <a:srgbClr val="FFFFFF"/>
                </a:solidFill>
                <a:cs typeface="Source Sans Pro Light"/>
              </a:rPr>
              <a:t>University</a:t>
            </a:r>
            <a:endParaRPr lang="cs-CZ" sz="1800">
              <a:cs typeface="Source Sans Pro Light"/>
            </a:endParaRPr>
          </a:p>
        </p:txBody>
      </p:sp>
      <p:sp>
        <p:nvSpPr>
          <p:cNvPr id="27" name="İçerik Yer Tutucusu 2"/>
          <p:cNvSpPr>
            <a:spLocks noGrp="1"/>
          </p:cNvSpPr>
          <p:nvPr>
            <p:ph idx="13" hasCustomPrompt="1"/>
          </p:nvPr>
        </p:nvSpPr>
        <p:spPr>
          <a:xfrm>
            <a:off x="3921983" y="4867787"/>
            <a:ext cx="4348033" cy="6008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tr-TR" dirty="0"/>
              <a:t>Tarih</a:t>
            </a:r>
          </a:p>
        </p:txBody>
      </p:sp>
    </p:spTree>
    <p:extLst>
      <p:ext uri="{BB962C8B-B14F-4D97-AF65-F5344CB8AC3E}">
        <p14:creationId xmlns:p14="http://schemas.microsoft.com/office/powerpoint/2010/main" val="901342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lang="tr-TR" sz="3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3572" y="1693863"/>
            <a:ext cx="10515600" cy="4391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22">
            <a:extLst>
              <a:ext uri="{FF2B5EF4-FFF2-40B4-BE49-F238E27FC236}">
                <a16:creationId xmlns:a16="http://schemas.microsoft.com/office/drawing/2014/main" id="{70C743CC-A6E7-495F-90CA-70B4D5922CAD}"/>
              </a:ext>
            </a:extLst>
          </p:cNvPr>
          <p:cNvGrpSpPr/>
          <p:nvPr userDrawn="1"/>
        </p:nvGrpSpPr>
        <p:grpSpPr>
          <a:xfrm>
            <a:off x="1" y="546100"/>
            <a:ext cx="8717279" cy="662903"/>
            <a:chOff x="-3245791" y="8642689"/>
            <a:chExt cx="7306816" cy="439424"/>
          </a:xfrm>
          <a:solidFill>
            <a:srgbClr val="CF0A2C"/>
          </a:solidFill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47E38975-FCF3-4DBE-9FD9-795B7BE2FC57}"/>
                </a:ext>
              </a:extLst>
            </p:cNvPr>
            <p:cNvSpPr/>
            <p:nvPr/>
          </p:nvSpPr>
          <p:spPr>
            <a:xfrm>
              <a:off x="-3245791" y="8642693"/>
              <a:ext cx="7090717" cy="439420"/>
            </a:xfrm>
            <a:custGeom>
              <a:avLst/>
              <a:gdLst/>
              <a:ahLst/>
              <a:cxnLst/>
              <a:rect l="l" t="t" r="r" b="b"/>
              <a:pathLst>
                <a:path w="3844925" h="439420">
                  <a:moveTo>
                    <a:pt x="0" y="439204"/>
                  </a:moveTo>
                  <a:lnTo>
                    <a:pt x="3844798" y="439204"/>
                  </a:lnTo>
                  <a:lnTo>
                    <a:pt x="3844798" y="0"/>
                  </a:lnTo>
                  <a:lnTo>
                    <a:pt x="0" y="0"/>
                  </a:lnTo>
                  <a:lnTo>
                    <a:pt x="0" y="43920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4706B50F-335A-40B6-9C12-7534FC03FB8C}"/>
                </a:ext>
              </a:extLst>
            </p:cNvPr>
            <p:cNvSpPr/>
            <p:nvPr/>
          </p:nvSpPr>
          <p:spPr>
            <a:xfrm>
              <a:off x="3621605" y="8642689"/>
              <a:ext cx="439420" cy="439420"/>
            </a:xfrm>
            <a:custGeom>
              <a:avLst/>
              <a:gdLst/>
              <a:ahLst/>
              <a:cxnLst/>
              <a:rect l="l" t="t" r="r" b="b"/>
              <a:pathLst>
                <a:path w="439420" h="439420">
                  <a:moveTo>
                    <a:pt x="219595" y="0"/>
                  </a:moveTo>
                  <a:lnTo>
                    <a:pt x="175337" y="4461"/>
                  </a:lnTo>
                  <a:lnTo>
                    <a:pt x="134116" y="17257"/>
                  </a:lnTo>
                  <a:lnTo>
                    <a:pt x="96815" y="37505"/>
                  </a:lnTo>
                  <a:lnTo>
                    <a:pt x="64315" y="64320"/>
                  </a:lnTo>
                  <a:lnTo>
                    <a:pt x="37502" y="96820"/>
                  </a:lnTo>
                  <a:lnTo>
                    <a:pt x="17256" y="134122"/>
                  </a:lnTo>
                  <a:lnTo>
                    <a:pt x="4461" y="175341"/>
                  </a:lnTo>
                  <a:lnTo>
                    <a:pt x="0" y="219595"/>
                  </a:lnTo>
                  <a:lnTo>
                    <a:pt x="4461" y="263854"/>
                  </a:lnTo>
                  <a:lnTo>
                    <a:pt x="17256" y="305076"/>
                  </a:lnTo>
                  <a:lnTo>
                    <a:pt x="37502" y="342380"/>
                  </a:lnTo>
                  <a:lnTo>
                    <a:pt x="64315" y="374881"/>
                  </a:lnTo>
                  <a:lnTo>
                    <a:pt x="96815" y="401698"/>
                  </a:lnTo>
                  <a:lnTo>
                    <a:pt x="134116" y="421945"/>
                  </a:lnTo>
                  <a:lnTo>
                    <a:pt x="175337" y="434742"/>
                  </a:lnTo>
                  <a:lnTo>
                    <a:pt x="219595" y="439204"/>
                  </a:lnTo>
                  <a:lnTo>
                    <a:pt x="263854" y="434742"/>
                  </a:lnTo>
                  <a:lnTo>
                    <a:pt x="305076" y="421945"/>
                  </a:lnTo>
                  <a:lnTo>
                    <a:pt x="342380" y="401698"/>
                  </a:lnTo>
                  <a:lnTo>
                    <a:pt x="374881" y="374881"/>
                  </a:lnTo>
                  <a:lnTo>
                    <a:pt x="401698" y="342380"/>
                  </a:lnTo>
                  <a:lnTo>
                    <a:pt x="421945" y="305076"/>
                  </a:lnTo>
                  <a:lnTo>
                    <a:pt x="434742" y="263854"/>
                  </a:lnTo>
                  <a:lnTo>
                    <a:pt x="439204" y="219595"/>
                  </a:lnTo>
                  <a:lnTo>
                    <a:pt x="434742" y="175341"/>
                  </a:lnTo>
                  <a:lnTo>
                    <a:pt x="421945" y="134122"/>
                  </a:lnTo>
                  <a:lnTo>
                    <a:pt x="401698" y="96820"/>
                  </a:lnTo>
                  <a:lnTo>
                    <a:pt x="374881" y="64320"/>
                  </a:lnTo>
                  <a:lnTo>
                    <a:pt x="342380" y="37505"/>
                  </a:lnTo>
                  <a:lnTo>
                    <a:pt x="305076" y="17257"/>
                  </a:lnTo>
                  <a:lnTo>
                    <a:pt x="263854" y="4461"/>
                  </a:lnTo>
                  <a:lnTo>
                    <a:pt x="21959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9">
            <a:extLst>
              <a:ext uri="{FF2B5EF4-FFF2-40B4-BE49-F238E27FC236}">
                <a16:creationId xmlns:a16="http://schemas.microsoft.com/office/drawing/2014/main" id="{973E4A83-B6FA-4B40-A42D-CE9695F18BC7}"/>
              </a:ext>
            </a:extLst>
          </p:cNvPr>
          <p:cNvSpPr txBox="1"/>
          <p:nvPr userDrawn="1"/>
        </p:nvSpPr>
        <p:spPr>
          <a:xfrm>
            <a:off x="633572" y="2335823"/>
            <a:ext cx="14020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200" b="1">
                <a:solidFill>
                  <a:schemeClr val="bg1"/>
                </a:solidFill>
              </a:rPr>
              <a:t>Genel Bilgiler</a:t>
            </a:r>
            <a:endParaRPr lang="cs-CZ" sz="4400" b="1">
              <a:solidFill>
                <a:schemeClr val="bg1"/>
              </a:solidFill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3437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7086" y="6400510"/>
            <a:ext cx="11669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1254035" y="6400510"/>
            <a:ext cx="9970394" cy="329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1224429" y="6400509"/>
            <a:ext cx="878840" cy="336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321C7-3805-42DD-AB1C-A1F2EDC96BA9}" type="slidenum">
              <a:rPr lang="tr-TR" smtClean="0"/>
              <a:pPr/>
              <a:t>‹#›</a:t>
            </a:fld>
            <a:endParaRPr lang="tr-TR" dirty="0"/>
          </a:p>
        </p:txBody>
      </p:sp>
      <p:grpSp>
        <p:nvGrpSpPr>
          <p:cNvPr id="21" name="Grup 20"/>
          <p:cNvGrpSpPr/>
          <p:nvPr userDrawn="1"/>
        </p:nvGrpSpPr>
        <p:grpSpPr>
          <a:xfrm>
            <a:off x="0" y="6729635"/>
            <a:ext cx="12186000" cy="72000"/>
            <a:chOff x="0" y="6729635"/>
            <a:chExt cx="12060000" cy="72000"/>
          </a:xfrm>
        </p:grpSpPr>
        <p:sp>
          <p:nvSpPr>
            <p:cNvPr id="22" name="object 2"/>
            <p:cNvSpPr/>
            <p:nvPr userDrawn="1"/>
          </p:nvSpPr>
          <p:spPr>
            <a:xfrm>
              <a:off x="0" y="6729635"/>
              <a:ext cx="5940000" cy="72000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CF0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/>
            <p:cNvSpPr/>
            <p:nvPr userDrawn="1"/>
          </p:nvSpPr>
          <p:spPr>
            <a:xfrm>
              <a:off x="5940000" y="6729635"/>
              <a:ext cx="6120000" cy="72000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939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0" r:id="rId5"/>
    <p:sldLayoutId id="2147483666" r:id="rId6"/>
    <p:sldLayoutId id="2147483671" r:id="rId7"/>
    <p:sldLayoutId id="2147483667" r:id="rId8"/>
    <p:sldLayoutId id="2147483660" r:id="rId9"/>
    <p:sldLayoutId id="2147483669" r:id="rId10"/>
    <p:sldLayoutId id="2147483665" r:id="rId11"/>
    <p:sldLayoutId id="2147483652" r:id="rId12"/>
    <p:sldLayoutId id="2147483664" r:id="rId13"/>
    <p:sldLayoutId id="2147483653" r:id="rId14"/>
    <p:sldLayoutId id="2147483654" r:id="rId15"/>
    <p:sldLayoutId id="2147483661" r:id="rId16"/>
    <p:sldLayoutId id="2147483655" r:id="rId17"/>
    <p:sldLayoutId id="2147483656" r:id="rId18"/>
    <p:sldLayoutId id="2147483657" r:id="rId19"/>
    <p:sldLayoutId id="2147483662" r:id="rId20"/>
    <p:sldLayoutId id="2147483658" r:id="rId21"/>
    <p:sldLayoutId id="2147483663" r:id="rId22"/>
    <p:sldLayoutId id="2147483659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E2562-73B3-4013-8342-82A19D89D9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908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piozdegerlendirme.metu.edu.tr/Storage/122611/5/GostergeCevapProofFiles/Aksiyon%20%C3%B6nerileri.pdf" TargetMode="External"/><Relationship Id="rId13" Type="http://schemas.openxmlformats.org/officeDocument/2006/relationships/hyperlink" Target="http://kgpo.metu.edu.tr/tr/system/files/odtu2021yiliidarefaaliyetraporu_0.pdf" TargetMode="External"/><Relationship Id="rId18" Type="http://schemas.openxmlformats.org/officeDocument/2006/relationships/diagramData" Target="../diagrams/data6.xml"/><Relationship Id="rId3" Type="http://schemas.openxmlformats.org/officeDocument/2006/relationships/hyperlink" Target="https://api.yokak.gov.tr/Storage/odtu/2021/ProofFiles/Kan%C4%B1t%20A.2.1.2.%20Temel%20De%C4%9Ferler.pdf" TargetMode="External"/><Relationship Id="rId21" Type="http://schemas.openxmlformats.org/officeDocument/2006/relationships/diagramColors" Target="../diagrams/colors6.xml"/><Relationship Id="rId7" Type="http://schemas.openxmlformats.org/officeDocument/2006/relationships/hyperlink" Target="http://apiozdegerlendirme.metu.edu.tr/Storage/122611/5/GostergeCevapProofFiles/Dis%20dege%C4%9Ferlendirmeler%20%C4%B0yile%C5%9Ftirme%20%C3%87al%C4%B1%C5%9Fmalar%C4%B1.docx" TargetMode="External"/><Relationship Id="rId12" Type="http://schemas.openxmlformats.org/officeDocument/2006/relationships/hyperlink" Target="https://apiozdegerlendirme.metu.edu.tr/Storage/122611/5/GostergeCevapProofFiles/B%C4%B0DR%20%C3%96rnek%20-%20B%C3%96TE.pdf" TargetMode="External"/><Relationship Id="rId17" Type="http://schemas.openxmlformats.org/officeDocument/2006/relationships/hyperlink" Target="https://api.yokak.gov.tr/Storage/odtu/2021/ProofFiles/Kan%C4%B1t%20A.1.3.4.%20ODT%C3%9C%20S%C4%B1ralamalar%20Sunumu.pdf" TargetMode="External"/><Relationship Id="rId2" Type="http://schemas.openxmlformats.org/officeDocument/2006/relationships/hyperlink" Target="https://api.yokak.gov.tr/Storage/odtu/2021/ProofFiles/Kan%C4%B1t%20A.2.1.1.%20ODT%C3%9C%20Misyon%20ve%20Vizyon.pdf" TargetMode="External"/><Relationship Id="rId16" Type="http://schemas.openxmlformats.org/officeDocument/2006/relationships/hyperlink" Target="https://apiozdegerlendirme.metu.edu.tr/Storage/122611/5/GostergeCevapProofFiles/odtu_sp_2018_2022_farkl%C4%B1la%C5%9Fma.pdf" TargetMode="External"/><Relationship Id="rId20" Type="http://schemas.openxmlformats.org/officeDocument/2006/relationships/diagramQuickStyle" Target="../diagrams/quickStyl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ozdegerlendirme.metu.edu.tr/Storage/122611/5/GostergeCevapProofFiles/Web%20sayfas%C4%B1%20iyile%C5%9Ftirmeleri.pdf" TargetMode="External"/><Relationship Id="rId11" Type="http://schemas.openxmlformats.org/officeDocument/2006/relationships/hyperlink" Target="https://api.yokak.gov.tr/Storage/odtu/2021/ProofFiles/Kan%C4%B1t%20A.1.4.8.%202020%20Akademik%20Faaliyet%20Raporu.pdf" TargetMode="External"/><Relationship Id="rId5" Type="http://schemas.openxmlformats.org/officeDocument/2006/relationships/hyperlink" Target="https://apiozdegerlendirme.metu.edu.tr/Storage/122611/5/GostergeCevapProofFiles/SP%20faaliyet%20G%C3%B6revleri.JPG" TargetMode="External"/><Relationship Id="rId15" Type="http://schemas.openxmlformats.org/officeDocument/2006/relationships/hyperlink" Target="https://apiozdegerlendirme.metu.edu.tr/Storage/122611/5/GostergeCevapProofFiles/Kalite%20Politika%20Belgeleri.pdf" TargetMode="External"/><Relationship Id="rId23" Type="http://schemas.openxmlformats.org/officeDocument/2006/relationships/hyperlink" Target="https://sp.metu.edu.tr/" TargetMode="External"/><Relationship Id="rId10" Type="http://schemas.openxmlformats.org/officeDocument/2006/relationships/hyperlink" Target="https://kalite.metu.edu.tr/tr/system/files/2021_kidr.pdf" TargetMode="External"/><Relationship Id="rId19" Type="http://schemas.openxmlformats.org/officeDocument/2006/relationships/diagramLayout" Target="../diagrams/layout6.xml"/><Relationship Id="rId4" Type="http://schemas.openxmlformats.org/officeDocument/2006/relationships/hyperlink" Target="https://kalite.metu.edu.tr/tr/kalite-guvencesi-politika-belgeleri" TargetMode="External"/><Relationship Id="rId9" Type="http://schemas.openxmlformats.org/officeDocument/2006/relationships/hyperlink" Target="https://api.yokak.gov.tr/Storage/odtu/2021/ProofFiles/Kan%C4%B1t%20A.2.1.6.%20SP%202018-2022%202021%20y%C4%B1l%C4%B1%20Performans%20De%C4%9Ferlendirme%20Raporu.pdf" TargetMode="External"/><Relationship Id="rId14" Type="http://schemas.openxmlformats.org/officeDocument/2006/relationships/hyperlink" Target="https://api.yokak.gov.tr/Storage/odtu/2021/ProofFiles/Kan%C4%B1t%20A.2.1.4.%20Kalite%20Politikas%C4%B1%20%C3%96rnek%20Payda%C5%9F%20Kat%C4%B1l%C4%B1m%C4%B1.jpeg" TargetMode="External"/><Relationship Id="rId22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Kan%C4%B1t%20A.2.1.6.%20SP%202018-2022%202021%20y%C4%B1l%C4%B1%20Performans%20De%C4%9Ferlendirme%20Raporu.pdf" TargetMode="External"/><Relationship Id="rId13" Type="http://schemas.openxmlformats.org/officeDocument/2006/relationships/hyperlink" Target="https://api.yokak.gov.tr/Storage/odtu/2021/ProofFiles/Kan%C4%B1t%20A.2.2.3.%20SP%20Kamuoyu%20Duyurusu.jpeg" TargetMode="External"/><Relationship Id="rId18" Type="http://schemas.openxmlformats.org/officeDocument/2006/relationships/diagramData" Target="../diagrams/data7.xml"/><Relationship Id="rId3" Type="http://schemas.openxmlformats.org/officeDocument/2006/relationships/hyperlink" Target="http://sp.metu.edu.tr/" TargetMode="External"/><Relationship Id="rId21" Type="http://schemas.openxmlformats.org/officeDocument/2006/relationships/diagramColors" Target="../diagrams/colors7.xml"/><Relationship Id="rId7" Type="http://schemas.openxmlformats.org/officeDocument/2006/relationships/hyperlink" Target="https://apiozdegerlendirme.metu.edu.tr/Storage/122611/5/GostergeCevapProofFiles/SP%20faaliyet%20G%C3%B6revleri.JPG" TargetMode="External"/><Relationship Id="rId12" Type="http://schemas.openxmlformats.org/officeDocument/2006/relationships/hyperlink" Target="http://apiozdegerlendirme.metu.edu.tr/Storage/122611/5/GostergeCevapProofFiles/SP%202023-2027%20Takvim.xlsx" TargetMode="External"/><Relationship Id="rId17" Type="http://schemas.openxmlformats.org/officeDocument/2006/relationships/hyperlink" Target="https://api.yokak.gov.tr/Storage/odtu/2021/ProofFiles/Kan%C4%B1t%20A.2.2.11.%20BM%20%C4%B0klim%20ve%20%C3%87evre%20Birimi%20G%C3%B6r%C3%BC%C5%9Fleri%20-%202021.jpeg" TargetMode="External"/><Relationship Id="rId2" Type="http://schemas.openxmlformats.org/officeDocument/2006/relationships/hyperlink" Target="http://sp.metu.edu.tr/system/files/odtu_sp_2018_2022_27112017.pdf" TargetMode="External"/><Relationship Id="rId16" Type="http://schemas.openxmlformats.org/officeDocument/2006/relationships/hyperlink" Target="https://api.yokak.gov.tr/Storage/odtu/2021/ProofFiles/Kan%C4%B1t%20A.2.2.8.%20Payla%C5%9F%C4%B1m%20Konferans%C4%B1%20Geri%20Bildirim%20Formu.pdf" TargetMode="Externa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piozdegerlendirme.metu.edu.tr/Storage/122611/5/GostergeCevapProofFiles/2023-2027%20Ama%C3%A7%20ve%20Hedef%20%C3%96rnerileri.docx" TargetMode="External"/><Relationship Id="rId11" Type="http://schemas.openxmlformats.org/officeDocument/2006/relationships/hyperlink" Target="https://apiozdegerlendirme.metu.edu.tr/Storage/122611/5/GostergeCevapProofFiles/SP%20Senato%20Sunumu%2026.04.2021%20(003).pdf" TargetMode="External"/><Relationship Id="rId5" Type="http://schemas.openxmlformats.org/officeDocument/2006/relationships/hyperlink" Target="http://sgdb.metu.edu.tr/tr/system/files/stratejik_yonetim_is_akis_surec.pdf" TargetMode="External"/><Relationship Id="rId15" Type="http://schemas.openxmlformats.org/officeDocument/2006/relationships/hyperlink" Target="https://api.yokak.gov.tr/Storage/odtu/2021/ProofFiles/Kan%C4%B1t%20A.2.2.6.%20Payda%C5%9F%20G%C3%B6r%C3%BC%C5%9F%20Toplama%20Formu%20%C3%96rne%C4%9Fi.pdf" TargetMode="External"/><Relationship Id="rId23" Type="http://schemas.openxmlformats.org/officeDocument/2006/relationships/hyperlink" Target="https://api.yokak.gov.tr/Storage/odtu/2021/ProofFiles/Kan%C4%B1t%20A.1.4.4.%20SKYBIS%20SP%20Tan%C4%B1mlama%20ve%20PUK%C3%96%20Ak%C4%B1%C5%9F%20%C5%9Eemas%C4%B1%20V04.pdf" TargetMode="External"/><Relationship Id="rId10" Type="http://schemas.openxmlformats.org/officeDocument/2006/relationships/hyperlink" Target="https://api.yokak.gov.tr/Storage/odtu/2021/ProofFiles/Kan%C4%B1t%20A.2.2.9.%20ODT%C3%9C%20Payla%C5%9F%C4%B1m%20Konferans%C4%B1%20Raporu-24-25%20Haziran%202021.pdf" TargetMode="External"/><Relationship Id="rId19" Type="http://schemas.openxmlformats.org/officeDocument/2006/relationships/diagramLayout" Target="../diagrams/layout7.xml"/><Relationship Id="rId4" Type="http://schemas.openxmlformats.org/officeDocument/2006/relationships/hyperlink" Target="https://api.yokak.gov.tr/Storage/odtu/2021/ProofFiles/Kan%C4%B1t%20A.2.2.4.%202023-2027%20Stratejik%20Plan%20Haz%C4%B1rl%C4%B1k%20%C3%87al%C4%B1%C5%9Fmalar%C4%B1%20Rehberi.pdf" TargetMode="External"/><Relationship Id="rId9" Type="http://schemas.openxmlformats.org/officeDocument/2006/relationships/hyperlink" Target="https://api.yokak.gov.tr/Storage/odtu/2021/ProofFiles/Kan%C4%B1t%20A.2.2.7.%20Mevcut%20Durum%20De%C4%9Ferlendirme%20Raporu%20%C3%B6rne%C4%9Fi%20(Uluslararas%C4%B1la%C5%9Fma).pdf" TargetMode="External"/><Relationship Id="rId14" Type="http://schemas.openxmlformats.org/officeDocument/2006/relationships/hyperlink" Target="https://api.yokak.gov.tr/Storage/odtu/2021/ProofFiles/Kan%C4%B1t%20A.2.2.5.%20Payda%C5%9F%20Listesi.pdf" TargetMode="External"/><Relationship Id="rId22" Type="http://schemas.microsoft.com/office/2007/relationships/diagramDrawing" Target="../diagrams/drawing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Kan%C4%B1t%20A.2.3.1.%20SKYBIS%20Karne%20Ekran%20G%C3%B6r%C3%BCnt%C3%BCs%C3%BC.pdf" TargetMode="External"/><Relationship Id="rId13" Type="http://schemas.openxmlformats.org/officeDocument/2006/relationships/hyperlink" Target="http://kgpo.metu.edu.tr/tr/stratejik-ve-mali-yonetim-belgeleri" TargetMode="External"/><Relationship Id="rId18" Type="http://schemas.openxmlformats.org/officeDocument/2006/relationships/diagramColors" Target="../diagrams/colors8.xml"/><Relationship Id="rId3" Type="http://schemas.openxmlformats.org/officeDocument/2006/relationships/hyperlink" Target="http://apiozdegerlendirme.metu.edu.tr/Storage/122611/5/GostergeCevapProofFiles/Gosterge_Veri_Girisi.pdf" TargetMode="External"/><Relationship Id="rId21" Type="http://schemas.openxmlformats.org/officeDocument/2006/relationships/hyperlink" Target="https://api.yokak.gov.tr/Storage/odtu/2021/ProofFiles/Kan%C4%B1t%20A.1.3.4.%20ODT%C3%9C%20S%C4%B1ralamalar%20Sunumu.pdf" TargetMode="External"/><Relationship Id="rId7" Type="http://schemas.openxmlformats.org/officeDocument/2006/relationships/hyperlink" Target="https://sgdb.metu.edu.tr/tr/eylem-plani-gerceklesme-raporlari" TargetMode="External"/><Relationship Id="rId12" Type="http://schemas.openxmlformats.org/officeDocument/2006/relationships/hyperlink" Target="http://kgpo.metu.edu.tr/tr/ilk-bakista-odtu" TargetMode="External"/><Relationship Id="rId17" Type="http://schemas.openxmlformats.org/officeDocument/2006/relationships/diagramQuickStyle" Target="../diagrams/quickStyle8.xml"/><Relationship Id="rId2" Type="http://schemas.openxmlformats.org/officeDocument/2006/relationships/hyperlink" Target="http://sp.metu.edu.tr/" TargetMode="External"/><Relationship Id="rId16" Type="http://schemas.openxmlformats.org/officeDocument/2006/relationships/diagramLayout" Target="../diagrams/layout8.xml"/><Relationship Id="rId20" Type="http://schemas.openxmlformats.org/officeDocument/2006/relationships/hyperlink" Target="https://api.yokak.gov.tr/Storage/odtu/2021/ProofFiles/Kan%C4%B1t%20A.1.4.9.%20Liderlik,%20Y%C3%B6netim%20ve%20Kalite%20S%C3%BCre%C3%A7lerinde%20PUK%C3%96%20Bilgi%20Notu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.yokak.gov.tr/Storage/odtu/2021/ProofFiles/Kan%C4%B1t%20A.3.1.9.%20B%C4%B0DB%20Faaliyet%20Raporu-2021.pdf" TargetMode="External"/><Relationship Id="rId11" Type="http://schemas.openxmlformats.org/officeDocument/2006/relationships/hyperlink" Target="http://apiozdegerlendirme.metu.edu.tr/Storage/122611/5/GostergeCevapProofFiles/Y%C3%B6netici%20Faaliyet%20Onaylar%C4%B1%20%C3%96rne%C4%9Fi.JPG" TargetMode="External"/><Relationship Id="rId5" Type="http://schemas.openxmlformats.org/officeDocument/2006/relationships/hyperlink" Target="http://ak.metu.edu.tr/tr/kurumsal-veri-yonetim-koordinatorlugu" TargetMode="External"/><Relationship Id="rId15" Type="http://schemas.openxmlformats.org/officeDocument/2006/relationships/diagramData" Target="../diagrams/data8.xml"/><Relationship Id="rId10" Type="http://schemas.openxmlformats.org/officeDocument/2006/relationships/hyperlink" Target="https://api.yokak.gov.tr/Storage/odtu/2021/ProofFiles/Kan%C4%B1t%20A.2.1.6.%20SP%202018-2022%202021%20y%C4%B1l%C4%B1%20Performans%20De%C4%9Ferlendirme%20Raporu.pdf" TargetMode="External"/><Relationship Id="rId19" Type="http://schemas.microsoft.com/office/2007/relationships/diagramDrawing" Target="../diagrams/drawing8.xml"/><Relationship Id="rId4" Type="http://schemas.openxmlformats.org/officeDocument/2006/relationships/hyperlink" Target="file:///C:\Users\kgpo\Downloads\Ust_Duzey_Faaliyet_Girisi_ve_Onayi-1.pdf" TargetMode="External"/><Relationship Id="rId9" Type="http://schemas.openxmlformats.org/officeDocument/2006/relationships/hyperlink" Target="https://api.yokak.gov.tr/Storage/odtu/2021/ProofFiles/Kan%C4%B1t%20A.2.3.3.%20%C3%9Cst%20Y%C3%B6netici%20Hedef%20De%C4%9Ferlendirme%20Tablosu%20%C3%96rne%C4%9Fi.pdf" TargetMode="External"/><Relationship Id="rId14" Type="http://schemas.openxmlformats.org/officeDocument/2006/relationships/hyperlink" Target="http://apiozdegerlendirme.metu.edu.tr/Storage/122611/5/GostergeCevapProofFiles/Y%C3%96K%20ve%20SP%20Veri%20Giri%C5%9Fi%20%C4%B0%C5%9Flemleri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.metu.edu.tr/" TargetMode="External"/><Relationship Id="rId13" Type="http://schemas.openxmlformats.org/officeDocument/2006/relationships/hyperlink" Target="https://api.yokak.gov.tr/Storage/odtu/2021/ProofFiles/Kan%C4%B1t%20B.3.1.2.%20ODTUClass%20Destek%20Ofisi%20Geri%20Bildirimleri.png" TargetMode="External"/><Relationship Id="rId18" Type="http://schemas.openxmlformats.org/officeDocument/2006/relationships/diagramData" Target="../diagrams/data9.xml"/><Relationship Id="rId3" Type="http://schemas.openxmlformats.org/officeDocument/2006/relationships/hyperlink" Target="https://api.yokak.gov.tr/Storage/odtu/2021/ProofFiles/Kan%C4%B1t%20A.3.1.2.%20odtuclass.metu.edu.tr.pdf" TargetMode="External"/><Relationship Id="rId21" Type="http://schemas.openxmlformats.org/officeDocument/2006/relationships/diagramColors" Target="../diagrams/colors9.xml"/><Relationship Id="rId7" Type="http://schemas.openxmlformats.org/officeDocument/2006/relationships/hyperlink" Target="https://api.yokak.gov.tr/Storage/odtu/2021/ProofFiles/Kan%C4%B1t%20A.3.1.8.%20ODT%C3%9CM%20Network%20%E2%80%93%20ODT%C3%9C%20Mezunlar%20Ofisi%20(metu.edu.tr).pdf" TargetMode="External"/><Relationship Id="rId12" Type="http://schemas.openxmlformats.org/officeDocument/2006/relationships/hyperlink" Target="https://api.yokak.gov.tr/Storage/odtu/2021/ProofFiles/Kan%C4%B1t%20A.4.1.10.%20%C3%96GEM%20%C3%96%C4%9Frenci%20Memnuniyet%20Anket%20Raporu%20-%20Lisans.pdf" TargetMode="External"/><Relationship Id="rId17" Type="http://schemas.openxmlformats.org/officeDocument/2006/relationships/hyperlink" Target="http://apiozdegerlendirme.metu.edu.tr/Storage/122611/5/GostergeCevapProofFiles/ODTUClass%20S%C4%B1nav%20Uygulamalar%C4%B1%20E%C4%9Fitimi.pdf" TargetMode="External"/><Relationship Id="rId2" Type="http://schemas.openxmlformats.org/officeDocument/2006/relationships/hyperlink" Target="https://api.yokak.gov.tr/Storage/odtu/2021/ProofFiles/Kan%C4%B1t%20A.3.1.1.%20sis.metu.edu.tr.pdf" TargetMode="External"/><Relationship Id="rId16" Type="http://schemas.openxmlformats.org/officeDocument/2006/relationships/hyperlink" Target="https://apiozdegerlendirme.metu.edu.tr/Storage/122611/5/GostergeCevapProofFiles/ATOS%C4%B0S%20Uygulama%20%C3%96rne%C4%9Fi.pdf" TargetMode="External"/><Relationship Id="rId20" Type="http://schemas.openxmlformats.org/officeDocument/2006/relationships/diagramQuickStyle" Target="../diagrams/quickStyl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.yokak.gov.tr/Storage/odtu/2021/ProofFiles/Kan%C4%B1t%20A.3.1.6.%20skybis.metu.edu.tr.pdf" TargetMode="External"/><Relationship Id="rId11" Type="http://schemas.openxmlformats.org/officeDocument/2006/relationships/hyperlink" Target="http://apiozdegerlendirme.metu.edu.tr/Storage/122611/5/GostergeCevapProofFiles/B%C4%B0DB%20Faaliyet%20G%C3%B6revleri.JPG" TargetMode="External"/><Relationship Id="rId5" Type="http://schemas.openxmlformats.org/officeDocument/2006/relationships/hyperlink" Target="https://api.yokak.gov.tr/Storage/odtu/2021/ProofFiles/Kan%C4%B1t%20A.3.1.5.%20open.metu.edu.tr.pdf" TargetMode="External"/><Relationship Id="rId15" Type="http://schemas.openxmlformats.org/officeDocument/2006/relationships/hyperlink" Target="http://apiozdegerlendirme.metu.edu.tr/Storage/122611/5/GostergeCevapProofFiles/APS%C4%B0S-AVES%C4%B0S%20Uygulama%20%C3%96rne%C4%9Fi.pdf" TargetMode="External"/><Relationship Id="rId23" Type="http://schemas.openxmlformats.org/officeDocument/2006/relationships/hyperlink" Target="https://mobile.metu.edu.tr/" TargetMode="External"/><Relationship Id="rId10" Type="http://schemas.openxmlformats.org/officeDocument/2006/relationships/hyperlink" Target="https://api.yokak.gov.tr/Storage/odtu/2021/ProofFiles/Kan%C4%B1t%20B.3.1.3.%20ODT%C3%9CClass%20%C5%9Euana%20kadara%20geli%C5%9Ftirilen%20%C3%B6zellikler.png" TargetMode="External"/><Relationship Id="rId19" Type="http://schemas.openxmlformats.org/officeDocument/2006/relationships/diagramLayout" Target="../diagrams/layout9.xml"/><Relationship Id="rId4" Type="http://schemas.openxmlformats.org/officeDocument/2006/relationships/hyperlink" Target="https://api.yokak.gov.tr/Storage/odtu/2021/ProofFiles/Kan%C4%B1t%20A.3.1.3.%20odtusyllabus.metu.edu.tr.pdf" TargetMode="External"/><Relationship Id="rId9" Type="http://schemas.openxmlformats.org/officeDocument/2006/relationships/hyperlink" Target="https://api.yokak.gov.tr/Storage/odtu/2021/ProofFiles/Kan%C4%B1t%20A.3.1.9.%20B%C4%B0DB%20Faaliyet%20Raporu-2021.pdf" TargetMode="External"/><Relationship Id="rId14" Type="http://schemas.openxmlformats.org/officeDocument/2006/relationships/hyperlink" Target="https://api.yokak.gov.tr/Storage/odtu/2021/ProofFiles/Kan%C4%B1t%20B.1.3.3.%20%20ODT%C3%9CSyllabus%20Bilgi%20Giri%C5%9Fleri%20Duyuru%20E-postas%C4%B1.pdf" TargetMode="External"/><Relationship Id="rId22" Type="http://schemas.microsoft.com/office/2007/relationships/diagramDrawing" Target="../diagrams/drawing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Kan%C4%B1t%20A.2.1.6.%20SP%202018-2022%202021%20y%C4%B1l%C4%B1%20Performans%20De%C4%9Ferlendirme%20Raporu.pdf" TargetMode="External"/><Relationship Id="rId13" Type="http://schemas.openxmlformats.org/officeDocument/2006/relationships/hyperlink" Target="https://api.yokak.gov.tr/Storage/odtu/2021/ProofFiles/Kan%C4%B1t%20A.3.2.7.%20Information%20for%20International%20Academic%20Staff.pdf" TargetMode="External"/><Relationship Id="rId18" Type="http://schemas.openxmlformats.org/officeDocument/2006/relationships/diagramData" Target="../diagrams/data10.xml"/><Relationship Id="rId3" Type="http://schemas.openxmlformats.org/officeDocument/2006/relationships/hyperlink" Target="https://api.yokak.gov.tr/Storage/odtu/2021/ProofFiles/Kan%C4%B1t%20A.3.2.3.%20E%C4%9Fitim%20Koordinat%C3%B6rl%C3%BC%C4%9F%C3%BC%20E%C4%9Fitim%20Faaliyetleri.pdf" TargetMode="External"/><Relationship Id="rId21" Type="http://schemas.openxmlformats.org/officeDocument/2006/relationships/diagramColors" Target="../diagrams/colors10.xml"/><Relationship Id="rId7" Type="http://schemas.openxmlformats.org/officeDocument/2006/relationships/hyperlink" Target="http://apiozdegerlendirme.metu.edu.tr/Storage/122611/5/GostergeCevapProofFiles/%C4%B0K%20Faaliyet%20G%C3%B6revleri.JPG" TargetMode="External"/><Relationship Id="rId12" Type="http://schemas.openxmlformats.org/officeDocument/2006/relationships/hyperlink" Target="https://api.yokak.gov.tr/Storage/odtu/2021/ProofFiles/Kan%C4%B1t%20A.3.2.2.%20M%C4%B0G%20Formu%20%C3%96rne%C4%9Fi.jpeg" TargetMode="External"/><Relationship Id="rId17" Type="http://schemas.openxmlformats.org/officeDocument/2006/relationships/hyperlink" Target="https://api.yokak.gov.tr/Storage/odtu/2021/ProofFiles/Kan%C4%B1t%20A.3.2.5.%20Kurum%20D%C4%B1%C5%9F%C4%B1%20E%C4%9Fitim%20Duyurular%C4%B1.pdf" TargetMode="External"/><Relationship Id="rId2" Type="http://schemas.openxmlformats.org/officeDocument/2006/relationships/hyperlink" Target="https://api.yokak.gov.tr/Storage/odtu/2021/ProofFiles/Kan%C4%B1t%20A.3.2.1.%20Atama%20ve%20Y%C3%BCkselme%20Kriterleri.pdf" TargetMode="External"/><Relationship Id="rId16" Type="http://schemas.openxmlformats.org/officeDocument/2006/relationships/hyperlink" Target="https://api.yokak.gov.tr/Storage/odtu/2021/ProofFiles/Kan%C4%B1t%20A.3.2.4.%20%C4%B0ngilizce%20Dil%20E%C4%9Fitimi%20Duyurusu.jpeg" TargetMode="External"/><Relationship Id="rId20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piozdegerlendirme.metu.edu.tr/Storage/122611/5/GostergeCevapProofFiles/2023-2027%20Ama%C3%A7%20ve%20Hedef%20%C3%96rnerileri.docx" TargetMode="External"/><Relationship Id="rId11" Type="http://schemas.openxmlformats.org/officeDocument/2006/relationships/hyperlink" Target="https://api.yokak.gov.tr/Storage/odtu/2021/ProofFiles/Kan%C4%B1t%20A.3.2.8.%20PDB%20Faaliyet%20Raporu-2021-%C4%B0dari.pdf" TargetMode="External"/><Relationship Id="rId5" Type="http://schemas.openxmlformats.org/officeDocument/2006/relationships/hyperlink" Target="http://apiozdegerlendirme.metu.edu.tr/Storage/122611/5/GostergeCevapProofFiles/AGEP%20E%C4%9Fitim%20S%C3%BCreci.png" TargetMode="External"/><Relationship Id="rId15" Type="http://schemas.openxmlformats.org/officeDocument/2006/relationships/hyperlink" Target="http://apiozdegerlendirme.metu.edu.tr/Storage/122611/5/GostergeCevapProofFiles/AGEP%20Sunum%2028.04.2022.pdf" TargetMode="External"/><Relationship Id="rId23" Type="http://schemas.openxmlformats.org/officeDocument/2006/relationships/hyperlink" Target="https://twitter.com/metu_odtu/status/1291735933616873472" TargetMode="External"/><Relationship Id="rId10" Type="http://schemas.openxmlformats.org/officeDocument/2006/relationships/hyperlink" Target="https://api.yokak.gov.tr/Storage/odtu/2021/ProofFiles/Kan%C4%B1t%20A.3.2.6.%20PDB%20Faaliyet%20Raporu-2021-Akademik.pdf" TargetMode="External"/><Relationship Id="rId19" Type="http://schemas.openxmlformats.org/officeDocument/2006/relationships/diagramLayout" Target="../diagrams/layout10.xml"/><Relationship Id="rId4" Type="http://schemas.openxmlformats.org/officeDocument/2006/relationships/hyperlink" Target="https://api.yokak.gov.tr/Storage/odtu/2021/ProofFiles/Kan%C4%B1t%20A.1.1.4.%20ODT%C3%9C%20Stratejik%20Plan%C4%B1%202018-2022%20Syf.%2064-71.pdf" TargetMode="External"/><Relationship Id="rId9" Type="http://schemas.openxmlformats.org/officeDocument/2006/relationships/hyperlink" Target="http://apiozdegerlendirme.metu.edu.tr/Storage/122611/5/GostergeCevapProofFiles/AGEP%20B%C4%B0LG%C4%B0.pdf" TargetMode="External"/><Relationship Id="rId14" Type="http://schemas.openxmlformats.org/officeDocument/2006/relationships/hyperlink" Target="https://apiozdegerlendirme.metu.edu.tr/Storage/122611/5/GostergeCevapProofFiles/G%C3%B6revlendirme%20%20Atama%20Duyurusu.JPG" TargetMode="External"/><Relationship Id="rId22" Type="http://schemas.microsoft.com/office/2007/relationships/diagramDrawing" Target="../diagrams/drawing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apiozdegerlendirme.metu.edu.tr/Storage/122611/5/GostergeCevapProofFiles/SGDB%20Faaliyet%20G%C3%B6revleri.JPG" TargetMode="External"/><Relationship Id="rId13" Type="http://schemas.openxmlformats.org/officeDocument/2006/relationships/hyperlink" Target="https://api.yokak.gov.tr/Storage/odtu/2021/ProofFiles/Ek%20Kan%C4%B1t%20A.3.3.3.%20B%C3%BCt%C3%A7e%20Y%C3%B6netim%20Sistemi.PNG" TargetMode="External"/><Relationship Id="rId18" Type="http://schemas.microsoft.com/office/2007/relationships/diagramDrawing" Target="../diagrams/drawing11.xml"/><Relationship Id="rId3" Type="http://schemas.openxmlformats.org/officeDocument/2006/relationships/hyperlink" Target="https://api.yokak.gov.tr/Storage/odtu/2021/ProofFiles/Ek%20Kan%C4%B1t%20A.3.3.4.%20ODT%C3%9C%202018-2022%20Stratejik%20Plan%C4%B1%20Sayfa%20136-141%20Maliyetlendirme.pdf" TargetMode="External"/><Relationship Id="rId7" Type="http://schemas.openxmlformats.org/officeDocument/2006/relationships/hyperlink" Target="https://sgdb.metu.edu.tr/tr/eylem-plani-gerceklesme-raporlari" TargetMode="External"/><Relationship Id="rId12" Type="http://schemas.openxmlformats.org/officeDocument/2006/relationships/hyperlink" Target="https://api.yokak.gov.tr/Storage/odtu/2021/ProofFiles/Ek%20Kan%C4%B1t%20A.3.3.2.%20Kamu%20Yat%C4%B1r%C4%B1mlar%C4%B1%20Bilgi%20Sistemi.PNG" TargetMode="External"/><Relationship Id="rId17" Type="http://schemas.openxmlformats.org/officeDocument/2006/relationships/diagramColors" Target="../diagrams/colors11.xml"/><Relationship Id="rId2" Type="http://schemas.openxmlformats.org/officeDocument/2006/relationships/hyperlink" Target="https://www.mevzuat.gov.tr/mevzuatmetin/1.5.5018.pdf" TargetMode="External"/><Relationship Id="rId16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.yokak.gov.tr/Storage/odtu/2021/ProofFiles/Ek%20Kan%C4%B1t%20A.3.3.5.%202022%20Y%C4%B1l%C4%B1%20Performans%20Program%C4%B1.pdf" TargetMode="External"/><Relationship Id="rId11" Type="http://schemas.openxmlformats.org/officeDocument/2006/relationships/hyperlink" Target="https://api.yokak.gov.tr/Storage/odtu/2021/ProofFiles/Ek%20Kan%C4%B1t%20A.3.3.1.%20Program%20B%C3%BCt%C3%A7e%20Sistemi-ebutce.PNG" TargetMode="External"/><Relationship Id="rId5" Type="http://schemas.openxmlformats.org/officeDocument/2006/relationships/hyperlink" Target="https://api.yokak.gov.tr/Storage/odtu/2021/ProofFiles/Kan%C4%B1t%20A.3.4.2.%20%C3%96rnek%20i%C5%9F%20ak%C4%B1%C5%9F%20s%C3%BCreci.pdf" TargetMode="External"/><Relationship Id="rId15" Type="http://schemas.openxmlformats.org/officeDocument/2006/relationships/diagramLayout" Target="../diagrams/layout11.xml"/><Relationship Id="rId10" Type="http://schemas.openxmlformats.org/officeDocument/2006/relationships/hyperlink" Target="https://api.yokak.gov.tr/Storage/odtu/2021/ProofFiles/Ek%20Kan%C4%B1t%20A.3.3.6.%202021%20Y%C4%B1l%C4%B1%20%C4%B0dare%20Faaliyet%20Raporu.pdf" TargetMode="External"/><Relationship Id="rId4" Type="http://schemas.openxmlformats.org/officeDocument/2006/relationships/hyperlink" Target="https://api.yokak.gov.tr/Storage/odtu/2021/ProofFiles/Kan%C4%B1t%20A.3.4.1.%20%C4%B0dari%20ve%20Mali%20%C4%B0%C5%9Fler%20Birimi%20Organizasyon%20%C5%9Eemas%C4%B1.pdf" TargetMode="External"/><Relationship Id="rId9" Type="http://schemas.openxmlformats.org/officeDocument/2006/relationships/hyperlink" Target="https://api.yokak.gov.tr/Storage/odtu/2021/ProofFiles/Kan%C4%B1t%20A.3.2.8.%20PDB%20Faaliyet%20Raporu-2021-%C4%B0dari.pdf" TargetMode="External"/><Relationship Id="rId14" Type="http://schemas.openxmlformats.org/officeDocument/2006/relationships/diagramData" Target="../diagrams/data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kalite.metu.edu.tr/tr/kalite-guvence-sistemi-yapisi" TargetMode="External"/><Relationship Id="rId13" Type="http://schemas.openxmlformats.org/officeDocument/2006/relationships/hyperlink" Target="https://api.yokak.gov.tr/Storage/odtu/2021/ProofFiles/Kan%C4%B1t%20A.3.4.7.%20ODT%C3%9C%20%C3%96%C4%9Fretim%20Elemanlar%C4%B1%20Anket%20De%C4%9Ferlendirmesi.pdf" TargetMode="External"/><Relationship Id="rId18" Type="http://schemas.openxmlformats.org/officeDocument/2006/relationships/hyperlink" Target="http://apiozdegerlendirme.metu.edu.tr/Storage/122611/5/GostergeCevapProofFiles/Fiziksel_kaynaklar_toplanti_tutanagi_10.pdf" TargetMode="External"/><Relationship Id="rId26" Type="http://schemas.openxmlformats.org/officeDocument/2006/relationships/diagramLayout" Target="../diagrams/layout12.xml"/><Relationship Id="rId3" Type="http://schemas.openxmlformats.org/officeDocument/2006/relationships/hyperlink" Target="https://api.yokak.gov.tr/Storage/odtu/2021/ProofFiles/Kan%C4%B1t%20A.3.4.2.%20%C3%96rnek%20i%C5%9F%20ak%C4%B1%C5%9F%20s%C3%BCreci.pdf" TargetMode="External"/><Relationship Id="rId21" Type="http://schemas.openxmlformats.org/officeDocument/2006/relationships/hyperlink" Target="https://api.yokak.gov.tr/Storage/odtu/2021/ProofFiles/Kan%C4%B1t%20A.4.1.6.%20B%C4%B0DR%20De%C4%9Ferlendirme%20%C3%96rne%C4%9Fi%20-%20E%C4%9Fitim%20Fak%C3%BCltesi.pdf" TargetMode="External"/><Relationship Id="rId7" Type="http://schemas.openxmlformats.org/officeDocument/2006/relationships/hyperlink" Target="http://sgdb.metu.edu.tr/tr/system/files/stratejik_yonetim_is_akis_surec.pdf" TargetMode="External"/><Relationship Id="rId12" Type="http://schemas.openxmlformats.org/officeDocument/2006/relationships/hyperlink" Target="http://sgdb.metu.edu.tr/tr/system/files/odtu_2022_performans_programi.pdf" TargetMode="External"/><Relationship Id="rId17" Type="http://schemas.openxmlformats.org/officeDocument/2006/relationships/hyperlink" Target="http://apiozdegerlendirme.metu.edu.tr/Storage/122611/5/GostergeCevapProofFiles/SP%20Fiziksel%20Kaynaklar%20Toplant%C4%B1%20Organizasyonu.pdf" TargetMode="External"/><Relationship Id="rId25" Type="http://schemas.openxmlformats.org/officeDocument/2006/relationships/diagramData" Target="../diagrams/data12.xml"/><Relationship Id="rId2" Type="http://schemas.openxmlformats.org/officeDocument/2006/relationships/hyperlink" Target="https://kalite.metu.edu.tr/tr/kalite-yonetim-rehberi" TargetMode="External"/><Relationship Id="rId16" Type="http://schemas.openxmlformats.org/officeDocument/2006/relationships/hyperlink" Target="https://api.yokak.gov.tr/Storage/odtu/2021/ProofFiles/Kan%C4%B1t%20A.2.1.6.%20SP%202018-2022%202021%20y%C4%B1l%C4%B1%20Performans%20De%C4%9Ferlendirme%20Raporu.pdf" TargetMode="External"/><Relationship Id="rId20" Type="http://schemas.openxmlformats.org/officeDocument/2006/relationships/hyperlink" Target="https://api.yokak.gov.tr/Storage/odtu/2021/ProofFiles/Kan%C4%B1t%20A.1.4.4.%20SKYBIS%20SP%20Tan%C4%B1mlama%20ve%20PUK%C3%96%20Ak%C4%B1%C5%9F%20%C5%9Eemas%C4%B1%20V04.pdf" TargetMode="External"/><Relationship Id="rId29" Type="http://schemas.microsoft.com/office/2007/relationships/diagramDrawing" Target="../diagrams/drawing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kalite.metu.edu.tr/tr/manset/odtu-butunlesik-bilgi-sistemi" TargetMode="External"/><Relationship Id="rId11" Type="http://schemas.openxmlformats.org/officeDocument/2006/relationships/hyperlink" Target="https://sgdb.metu.edu.tr/tr/eylem-plani-gerceklesme-raporlari" TargetMode="External"/><Relationship Id="rId24" Type="http://schemas.openxmlformats.org/officeDocument/2006/relationships/hyperlink" Target="https://api.yokak.gov.tr/Storage/odtu/2021/ProofFiles/Kan%C4%B1t%20A.3.4.10.%20S%C3%BCre%C3%A7%20Y%C3%B6netimi%20Bilgi%20Bro%C5%9F%C3%BCr%C3%BC.pdf" TargetMode="External"/><Relationship Id="rId5" Type="http://schemas.openxmlformats.org/officeDocument/2006/relationships/hyperlink" Target="https://api.yokak.gov.tr/Storage/odtu/2021/ProofFiles/Kan%C4%B1t%20A.3.4.6.%20Uzaktan%20e%C4%9Fitim%20s%C3%BCreci%20y%C3%B6netimi%20%C3%B6rnek.pdf" TargetMode="External"/><Relationship Id="rId15" Type="http://schemas.openxmlformats.org/officeDocument/2006/relationships/hyperlink" Target="https://api.yokak.gov.tr/Storage/odtu/2021/ProofFiles/Kan%C4%B1t%20A.4.2.6.%20UZEM%20Payda%C5%9F%20Beklentilerine%20Y%C3%B6nelik%20%C4%B0htiya%C3%A7%20Analizi.pdf" TargetMode="External"/><Relationship Id="rId23" Type="http://schemas.openxmlformats.org/officeDocument/2006/relationships/hyperlink" Target="https://api.yokak.gov.tr/Storage/odtu/2021/ProofFiles/Kan%C4%B1t%20A.3.4.8.%20Uzaktan%20E%C4%9Fitim%20Koordinat%C3%B6rleri%20Listeleri.pdf" TargetMode="External"/><Relationship Id="rId28" Type="http://schemas.openxmlformats.org/officeDocument/2006/relationships/diagramColors" Target="../diagrams/colors12.xml"/><Relationship Id="rId10" Type="http://schemas.openxmlformats.org/officeDocument/2006/relationships/hyperlink" Target="https://api.yokak.gov.tr/Storage/odtu/2021/ProofFiles/Kan%C4%B1t%20A.3.1.9.%20B%C4%B0DB%20Faaliyet%20Raporu-2021.pdf" TargetMode="External"/><Relationship Id="rId19" Type="http://schemas.openxmlformats.org/officeDocument/2006/relationships/hyperlink" Target="http://apiozdegerlendirme.metu.edu.tr/Storage/122611/5/GostergeCevapProofFiles/AR-GE%20S%C3%BCre%C3%A7%20Uygulama%20%C3%96rne%C4%9Fi.pdf" TargetMode="External"/><Relationship Id="rId4" Type="http://schemas.openxmlformats.org/officeDocument/2006/relationships/hyperlink" Target="https://api.yokak.gov.tr/Storage/odtu/2021/ProofFiles/Kan%C4%B1t%20A.3.4.3.%20%C3%96rnek%20personel%20g%C3%B6rev%20tan%C4%B1m%C4%B1.pdf" TargetMode="External"/><Relationship Id="rId9" Type="http://schemas.openxmlformats.org/officeDocument/2006/relationships/hyperlink" Target="https://apiozdegerlendirme.metu.edu.tr/Storage/122611/5/GostergeCevapProofFiles/SP%20faaliyet%20G%C3%B6revleri.JPG" TargetMode="External"/><Relationship Id="rId14" Type="http://schemas.openxmlformats.org/officeDocument/2006/relationships/hyperlink" Target="https://api.yokak.gov.tr/Storage/odtu/2021/ProofFiles/Kan%C4%B1t%20A.4.1.10.%20%C3%96GEM%20%C3%96%C4%9Frenci%20Memnuniyet%20Anket%20Raporu%20-%20Lisans.pdf" TargetMode="External"/><Relationship Id="rId22" Type="http://schemas.openxmlformats.org/officeDocument/2006/relationships/hyperlink" Target="https://api.yokak.gov.tr/Storage/odtu/2021/ProofFiles/Kan%C4%B1t%20A.4.1.9.%20BIDR%20S%C3%BCrecine%20Kat%C4%B1l%C4%B1m%20%C3%96rne%C4%9Fi.jpeg" TargetMode="External"/><Relationship Id="rId27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Kan%C4%B1t%20A.2.2.8.%20Payla%C5%9F%C4%B1m%20Konferans%C4%B1%20Geri%20Bildirim%20Formu.pdf" TargetMode="External"/><Relationship Id="rId13" Type="http://schemas.openxmlformats.org/officeDocument/2006/relationships/hyperlink" Target="https://api.yokak.gov.tr/Storage/odtu/2021/ProofFiles/Kan%C4%B1t%20A.4.1.10.%20%C3%96GEM%20%C3%96%C4%9Frenci%20Memnuniyet%20Anket%20Raporu%20-%20Lisans.pdf" TargetMode="External"/><Relationship Id="rId18" Type="http://schemas.openxmlformats.org/officeDocument/2006/relationships/hyperlink" Target="https://api.yokak.gov.tr/Storage/odtu/2021/ProofFiles/Kan%C4%B1t%20A.4.1.11.%20odtusyllabus.metu.edu.tr.pdf" TargetMode="External"/><Relationship Id="rId26" Type="http://schemas.microsoft.com/office/2007/relationships/diagramDrawing" Target="../diagrams/drawing13.xml"/><Relationship Id="rId3" Type="http://schemas.openxmlformats.org/officeDocument/2006/relationships/hyperlink" Target="https://api.yokak.gov.tr/Storage/odtu/2021/ProofFiles/Kan%C4%B1t%20A.4.1.1.%20Kalite%20Politikalar%C4%B1.pdf" TargetMode="External"/><Relationship Id="rId21" Type="http://schemas.openxmlformats.org/officeDocument/2006/relationships/hyperlink" Target="https://api.yokak.gov.tr/Storage/odtu/2021/ProofFiles/Kan%C4%B1t%20A.4.1.8.%20%C3%87al%C4%B1%C5%9Fma%20Ya%C5%9Fam%C4%B1%20Anketi%20Duyurusu.jpeg" TargetMode="External"/><Relationship Id="rId7" Type="http://schemas.openxmlformats.org/officeDocument/2006/relationships/hyperlink" Target="https://kalite.metu.edu.tr/tr/kalite-guvence-sistemi-bilgilendirme-dokumanlari" TargetMode="External"/><Relationship Id="rId12" Type="http://schemas.openxmlformats.org/officeDocument/2006/relationships/hyperlink" Target="https://api.yokak.gov.tr/Storage/odtu/2021/ProofFiles/Kan%C4%B1t%20A.4.1.7.%20M%C4%B0G%20Formu%20%C3%96rne%C4%9Fi.jpeg" TargetMode="External"/><Relationship Id="rId17" Type="http://schemas.openxmlformats.org/officeDocument/2006/relationships/hyperlink" Target="https://api.yokak.gov.tr/Storage/odtu/2021/ProofFiles/Kan%C4%B1t%20A.4.1.9.%20BIDR%20S%C3%BCrecine%20Kat%C4%B1l%C4%B1m%20%C3%96rne%C4%9Fi.jpeg" TargetMode="External"/><Relationship Id="rId25" Type="http://schemas.openxmlformats.org/officeDocument/2006/relationships/diagramColors" Target="../diagrams/colors13.xml"/><Relationship Id="rId2" Type="http://schemas.openxmlformats.org/officeDocument/2006/relationships/hyperlink" Target="https://api.yokak.gov.tr/Storage/odtu/2021/ProofFiles/Kan%C4%B1t%20A.3.4.4.%20Kalite%20Y%C3%B6netim%20Rehberi.pdf" TargetMode="External"/><Relationship Id="rId16" Type="http://schemas.openxmlformats.org/officeDocument/2006/relationships/hyperlink" Target="https://api.yokak.gov.tr/Storage/odtu/2021/ProofFiles/Kan%C4%B1t%20A.4.1.6.%20B%C4%B0DR%20De%C4%9Ferlendirme%20%C3%96rne%C4%9Fi%20-%20E%C4%9Fitim%20Fak%C3%BCltesi.pdf" TargetMode="External"/><Relationship Id="rId20" Type="http://schemas.openxmlformats.org/officeDocument/2006/relationships/hyperlink" Target="https://api.yokak.gov.tr/Storage/odtu/2021/ProofFiles/Kan%C4%B1t%20A.4.1.13.%20Ara%C5%9Ft%C4%B1rma%20ve%20Geli%C5%9Ftirme%20SPAK%20Faaliyetleri%20D%C4%B1%C5%9F%20Payda%C5%9F%20G%C3%B6r%C3%BC%C5%9Fmesi%20%C3%96rnek.pdf" TargetMode="External"/><Relationship Id="rId29" Type="http://schemas.openxmlformats.org/officeDocument/2006/relationships/hyperlink" Target="http://kgpo.metu.edu.tr/tr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.yokak.gov.tr/Storage/odtu/2021/ProofFiles/Kan%C4%B1t%20A.4.1.5.%20Birim%20%C4%B0%C3%A7%20De%C4%9Ferlendirme%20S%C3%BCreci.jpeg" TargetMode="External"/><Relationship Id="rId11" Type="http://schemas.openxmlformats.org/officeDocument/2006/relationships/hyperlink" Target="https://api.yokak.gov.tr/Storage/odtu/2021/ProofFiles/Kan%C4%B1t%20A.4.1.15.%20Mezun%20%C4%B0stihdam%20%C4%B0statistikleri%20%E2%80%93%20%C5%9Eubat%202022.pdf" TargetMode="External"/><Relationship Id="rId24" Type="http://schemas.openxmlformats.org/officeDocument/2006/relationships/diagramQuickStyle" Target="../diagrams/quickStyle13.xml"/><Relationship Id="rId5" Type="http://schemas.openxmlformats.org/officeDocument/2006/relationships/hyperlink" Target="https://api.yokak.gov.tr/Storage/odtu/2021/ProofFiles/Kan%C4%B1t%20A.4.1.3.%20Payda%C5%9F%20Listesi.pdf" TargetMode="External"/><Relationship Id="rId15" Type="http://schemas.openxmlformats.org/officeDocument/2006/relationships/hyperlink" Target="https://api.yokak.gov.tr/Storage/odtu/2021/ProofFiles/Kan%C4%B1t%20A.4.1.14.%20Mezunlar%20Anketi%20Sonu%C3%A7%20Raporu-%C5%9Eubat%202022.pdf" TargetMode="External"/><Relationship Id="rId23" Type="http://schemas.openxmlformats.org/officeDocument/2006/relationships/diagramLayout" Target="../diagrams/layout13.xml"/><Relationship Id="rId28" Type="http://schemas.openxmlformats.org/officeDocument/2006/relationships/hyperlink" Target="https://odtuzem.metu.edu.tr/tr" TargetMode="External"/><Relationship Id="rId10" Type="http://schemas.openxmlformats.org/officeDocument/2006/relationships/hyperlink" Target="https://ogem.metu.edu.tr/tr/seminerler" TargetMode="External"/><Relationship Id="rId19" Type="http://schemas.openxmlformats.org/officeDocument/2006/relationships/hyperlink" Target="https://api.yokak.gov.tr/Storage/odtu/2021/ProofFiles/Kan%C4%B1t%20A.4.1.4.%20Bilgi%20Kaynaklar%C4%B1%20Alan%20Komitesi-D%C4%B1%C5%9F%20Payda%C5%9F%20G%C3%B6r%C3%BC%C5%9Fmesi.pdf" TargetMode="External"/><Relationship Id="rId31" Type="http://schemas.openxmlformats.org/officeDocument/2006/relationships/hyperlink" Target="http://apiozdegerlendirme.metu.edu.tr/Storage/122611/5/GostergeCevapProofFiles/2023-2027%20SP%20Takvimi.JPG" TargetMode="External"/><Relationship Id="rId4" Type="http://schemas.openxmlformats.org/officeDocument/2006/relationships/hyperlink" Target="Kan&#305;t%20A.4.1.2.%20&#220;SPK%20ve%20Alan%20Komisyon%20Listeleri.xlsx" TargetMode="External"/><Relationship Id="rId9" Type="http://schemas.openxmlformats.org/officeDocument/2006/relationships/hyperlink" Target="https://odtuzem.metu.edu.tr/tr/faaliyetraporlari" TargetMode="External"/><Relationship Id="rId14" Type="http://schemas.openxmlformats.org/officeDocument/2006/relationships/hyperlink" Target="https://api.yokak.gov.tr/Storage/odtu/2021/ProofFiles/Kan%C4%B1t%20A.4.1.12.%20Uzaktan%20E%C4%9Fitim%20D%C3%B6nemleri%20Anket%20Sonu%C3%A7lar%C4%B1.pdf" TargetMode="External"/><Relationship Id="rId22" Type="http://schemas.openxmlformats.org/officeDocument/2006/relationships/diagramData" Target="../diagrams/data13.xml"/><Relationship Id="rId27" Type="http://schemas.openxmlformats.org/officeDocument/2006/relationships/hyperlink" Target="https://ogem.metu.edu.tr/tr" TargetMode="External"/><Relationship Id="rId30" Type="http://schemas.openxmlformats.org/officeDocument/2006/relationships/hyperlink" Target="https://mezun.metu.edu.tr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Kan%C4%B1t%20A.4.2.5.%20Uzaktan%20E%C4%9Fitim%20D%C3%B6nemleri%20Anket%20Sonu%C3%A7lar%C4%B1.pdf" TargetMode="External"/><Relationship Id="rId13" Type="http://schemas.openxmlformats.org/officeDocument/2006/relationships/hyperlink" Target="https://ogem.metu.edu.tr/tr/tum-duyurular" TargetMode="External"/><Relationship Id="rId18" Type="http://schemas.openxmlformats.org/officeDocument/2006/relationships/diagramQuickStyle" Target="../diagrams/quickStyle14.xml"/><Relationship Id="rId3" Type="http://schemas.openxmlformats.org/officeDocument/2006/relationships/hyperlink" Target="https://student.metu.edu.tr/" TargetMode="External"/><Relationship Id="rId7" Type="http://schemas.openxmlformats.org/officeDocument/2006/relationships/hyperlink" Target="http://apiozdegerlendirme.metu.edu.tr/Storage/122611/5/GostergeCevapProofFiles/%C3%96TDO%20Faaliyet%20G%C3%B6revleri.JPG" TargetMode="External"/><Relationship Id="rId12" Type="http://schemas.openxmlformats.org/officeDocument/2006/relationships/hyperlink" Target="https://api.yokak.gov.tr/Storage/odtu/2021/ProofFiles/Kan%C4%B1t%20A.4.2.3.%20Ders%20De%C4%9Ferlendirme%20Anketi%20S%C3%BCreci.pdf" TargetMode="External"/><Relationship Id="rId17" Type="http://schemas.openxmlformats.org/officeDocument/2006/relationships/diagramLayout" Target="../diagrams/layout14.xml"/><Relationship Id="rId2" Type="http://schemas.openxmlformats.org/officeDocument/2006/relationships/hyperlink" Target="https://kalite.metu.edu.tr/tr/kalite-yonetim-rehberi" TargetMode="External"/><Relationship Id="rId16" Type="http://schemas.openxmlformats.org/officeDocument/2006/relationships/diagramData" Target="../diagrams/data14.xml"/><Relationship Id="rId20" Type="http://schemas.microsoft.com/office/2007/relationships/diagramDrawing" Target="../diagrams/drawing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piozdegerlendirme.metu.edu.tr/Storage/122611/5/GostergeCevapProofFiles/%C3%96GEM%20faaliyet%20g%C3%B6revleri.JPG" TargetMode="External"/><Relationship Id="rId11" Type="http://schemas.openxmlformats.org/officeDocument/2006/relationships/hyperlink" Target="Programa%20Y&#246;nelik%20&#214;&#287;renci%20Geri%20Bildirimi%20&#214;rne&#287;i" TargetMode="External"/><Relationship Id="rId5" Type="http://schemas.openxmlformats.org/officeDocument/2006/relationships/hyperlink" Target="https://api.yokak.gov.tr/Storage/odtu/2021/ProofFiles/Kan%C4%B1t%20A.4.2.4.%20%C3%96%C4%9Frenci%20geri%20bildirimleri%20y%C3%BCkseltmeye%20etkisi.jpeg" TargetMode="External"/><Relationship Id="rId15" Type="http://schemas.openxmlformats.org/officeDocument/2006/relationships/hyperlink" Target="https://api.yokak.gov.tr/Storage/odtu/2021/ProofFiles/Ek%20Kan%C4%B1t%20A.4.2.9.%20%C5%9Eehir%20ve%20B%C3%B6lge%20Planlama%20%C3%96%C4%9Frenci%20Geri%20Bildirimleri.pdf" TargetMode="External"/><Relationship Id="rId10" Type="http://schemas.openxmlformats.org/officeDocument/2006/relationships/hyperlink" Target="https://api.yokak.gov.tr/Storage/odtu/2021/ProofFiles/Ek%20Kan%C4%B1t%20A.4.2.10.%20AKTS%20%C3%96%C4%9Frenci%20Anketleri.pdf" TargetMode="External"/><Relationship Id="rId19" Type="http://schemas.openxmlformats.org/officeDocument/2006/relationships/diagramColors" Target="../diagrams/colors14.xml"/><Relationship Id="rId4" Type="http://schemas.openxmlformats.org/officeDocument/2006/relationships/hyperlink" Target="https://oidb.metu.edu.tr/orta-dogu-teknik-universitesi-ogrenci-temsilcileri-konseyi-yonergesi" TargetMode="External"/><Relationship Id="rId9" Type="http://schemas.openxmlformats.org/officeDocument/2006/relationships/hyperlink" Target="https://api.yokak.gov.tr/Storage/odtu/2021/ProofFiles/Kan%C4%B1t%20A.4.2.6.%20UZEM%20Payda%C5%9F%20Beklentilerine%20Y%C3%B6nelik%20%C4%B0htiya%C3%A7%20Analizi.pdf" TargetMode="External"/><Relationship Id="rId14" Type="http://schemas.openxmlformats.org/officeDocument/2006/relationships/hyperlink" Target="https://odtuzem.metu.edu.tr/tr/tum-duyurular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Kan%C4%B1t%20A.4.3.5.%20Mezunlar%20Anketi%20Sonu%C3%A7%20Raporu-%C5%9Eubat%202022.pdf" TargetMode="External"/><Relationship Id="rId13" Type="http://schemas.openxmlformats.org/officeDocument/2006/relationships/diagramQuickStyle" Target="../diagrams/quickStyle15.xml"/><Relationship Id="rId3" Type="http://schemas.openxmlformats.org/officeDocument/2006/relationships/hyperlink" Target="https://api.yokak.gov.tr/Storage/odtu/2021/ProofFiles/Kan%C4%B1t%20A.4.3.3.%20Mezun%20Bilgi%20Sistemi.pdf" TargetMode="External"/><Relationship Id="rId7" Type="http://schemas.openxmlformats.org/officeDocument/2006/relationships/hyperlink" Target="https://api.yokak.gov.tr/Storage/odtu/2021/ProofFiles/Kan%C4%B1t%20A.4.1.15.%20Mezun%20%C4%B0stihdam%20%C4%B0statistikleri%20%E2%80%93%20%C5%9Eubat%202022.pdf" TargetMode="External"/><Relationship Id="rId12" Type="http://schemas.openxmlformats.org/officeDocument/2006/relationships/diagramLayout" Target="../diagrams/layout15.xml"/><Relationship Id="rId2" Type="http://schemas.openxmlformats.org/officeDocument/2006/relationships/hyperlink" Target="https://kalite.metu.edu.tr/tr/kalite-yonetim-rehberi" TargetMode="External"/><Relationship Id="rId16" Type="http://schemas.openxmlformats.org/officeDocument/2006/relationships/hyperlink" Target="https://adayogrenci.metu.edu.tr/ankara/mezunlar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aq.cc.metu.edu.tr/tr/sss/mezun-e-posta-sistemi-kullanim-politikasi" TargetMode="External"/><Relationship Id="rId11" Type="http://schemas.openxmlformats.org/officeDocument/2006/relationships/diagramData" Target="../diagrams/data15.xml"/><Relationship Id="rId5" Type="http://schemas.openxmlformats.org/officeDocument/2006/relationships/hyperlink" Target="https://mezun.metu.edu.tr/odtu-mezun-karti/" TargetMode="External"/><Relationship Id="rId15" Type="http://schemas.microsoft.com/office/2007/relationships/diagramDrawing" Target="../diagrams/drawing15.xml"/><Relationship Id="rId10" Type="http://schemas.openxmlformats.org/officeDocument/2006/relationships/hyperlink" Target="https://api.yokak.gov.tr/Storage/odtu/2021/ProofFiles/Kan%C4%B1t%20A.4.3.4.%202021%20y%C4%B1l%C4%B1%20Mezun%20Etkinlikleri.pdf" TargetMode="External"/><Relationship Id="rId4" Type="http://schemas.openxmlformats.org/officeDocument/2006/relationships/hyperlink" Target="https://mezun.metu.edu.tr/mezun-dernekleri-yurtici/" TargetMode="External"/><Relationship Id="rId9" Type="http://schemas.openxmlformats.org/officeDocument/2006/relationships/hyperlink" Target="https://api.yokak.gov.tr/Storage/odtu/2021/ProofFiles/Kan%C4%B1t%20A.4.3.2.%20Mezunlar%20Ofisi%202021%20Y%C4%B1l%C4%B1%20Faaliyet%20Raporu.pdf" TargetMode="External"/><Relationship Id="rId14" Type="http://schemas.openxmlformats.org/officeDocument/2006/relationships/diagramColors" Target="../diagrams/colors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ico.metu.edu.tr/" TargetMode="External"/><Relationship Id="rId13" Type="http://schemas.openxmlformats.org/officeDocument/2006/relationships/hyperlink" Target="https://api.yokak.gov.tr/Storage/odtu/2021/ProofFiles/Kan%C4%B1t%20A.5.1.4.%20Erasmus%20Duyurusu%20%C3%B6rne%C4%9Fi.jpeg" TargetMode="External"/><Relationship Id="rId18" Type="http://schemas.openxmlformats.org/officeDocument/2006/relationships/diagramColors" Target="../diagrams/colors16.xml"/><Relationship Id="rId3" Type="http://schemas.openxmlformats.org/officeDocument/2006/relationships/hyperlink" Target="https://api.yokak.gov.tr/Storage/odtu/2021/ProofFiles/Kan%C4%B1t%20A.5.1.1.%20ODT%C3%9C%20Y%C3%B6netim%20G%C3%B6rev%20Da%C4%9F%C4%B1l%C4%B1m%C4%B1.pdf" TargetMode="External"/><Relationship Id="rId7" Type="http://schemas.openxmlformats.org/officeDocument/2006/relationships/hyperlink" Target="https://suny.metu.edu.tr/odtu-suny-programlari" TargetMode="External"/><Relationship Id="rId12" Type="http://schemas.openxmlformats.org/officeDocument/2006/relationships/hyperlink" Target="https://api.yokak.gov.tr/Storage/odtu/2021/ProofFiles/Kan%C4%B1t%20A.5.1.10.%20Uluslaras%C4%B1la%C5%9Fma%20SPAK%20Mevcut%20Durum%20De%C4%9Ferlendirmesi.pdf" TargetMode="External"/><Relationship Id="rId17" Type="http://schemas.openxmlformats.org/officeDocument/2006/relationships/diagramQuickStyle" Target="../diagrams/quickStyle16.xml"/><Relationship Id="rId2" Type="http://schemas.openxmlformats.org/officeDocument/2006/relationships/hyperlink" Target="https://kalite.metu.edu.tr/tr/kalite-yonetim-rehberi" TargetMode="External"/><Relationship Id="rId16" Type="http://schemas.openxmlformats.org/officeDocument/2006/relationships/diagramLayout" Target="../diagrams/layout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so.metu.edu.tr/en/who-can-apply" TargetMode="External"/><Relationship Id="rId11" Type="http://schemas.openxmlformats.org/officeDocument/2006/relationships/hyperlink" Target="https://api.yokak.gov.tr/Storage/odtu/2021/ProofFiles/Kan%C4%B1t%20A.5.1.9.%202021%20Y%C4%B1l%C4%B1%20SP%20Performans%20De%C4%9Ferlendirme%20Raporu.pdf" TargetMode="External"/><Relationship Id="rId5" Type="http://schemas.openxmlformats.org/officeDocument/2006/relationships/hyperlink" Target="https://api.yokak.gov.tr/Storage/odtu/2021/ProofFiles/Kan%C4%B1t%20A.5.1.8.%20ODT%C3%9C%202018-2022%20SP%20syf%2066-67.pdf" TargetMode="External"/><Relationship Id="rId15" Type="http://schemas.openxmlformats.org/officeDocument/2006/relationships/diagramData" Target="../diagrams/data16.xml"/><Relationship Id="rId10" Type="http://schemas.openxmlformats.org/officeDocument/2006/relationships/hyperlink" Target="http://apiozdegerlendirme.metu.edu.tr/Storage/122611/5/GostergeCevapProofFiles/U%C4%B0O%20Faaliyet%20G%C3%B6revleri.JPG" TargetMode="External"/><Relationship Id="rId19" Type="http://schemas.microsoft.com/office/2007/relationships/diagramDrawing" Target="../diagrams/drawing16.xml"/><Relationship Id="rId4" Type="http://schemas.openxmlformats.org/officeDocument/2006/relationships/hyperlink" Target="https://api.yokak.gov.tr/Storage/odtu/2021/ProofFiles/Kan%C4%B1t%20A.5.1.6.%20Uluslararas%C4%B1la%C5%9Fma%20Politika%20Belgesi.pdf" TargetMode="External"/><Relationship Id="rId9" Type="http://schemas.openxmlformats.org/officeDocument/2006/relationships/hyperlink" Target="http://apiozdegerlendirme.metu.edu.tr/Storage/122611/5/GostergeCevapProofFiles/U%C4%B0O%20Ama%C3%A7%20Hedefleri%20yeni.pdf" TargetMode="External"/><Relationship Id="rId14" Type="http://schemas.openxmlformats.org/officeDocument/2006/relationships/hyperlink" Target="https://api.yokak.gov.tr/Storage/odtu/2021/ProofFiles/Kan%C4%B1t%20A.5.1.7.%20U%C4%B0O%20ve%20SUNY%20Faaliyet%20Raporu-2021.pdf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Kan%C4%B1t%20A.5.1.10.%20Uluslaras%C4%B1la%C5%9Fma%20SPAK%20Mevcut%20Durum%20De%C4%9Ferlendirmesi.pdf" TargetMode="External"/><Relationship Id="rId13" Type="http://schemas.openxmlformats.org/officeDocument/2006/relationships/hyperlink" Target="https://api.yokak.gov.tr/Storage/odtu/2021/ProofFiles/Kan%C4%B1t%20A.5.2.7.%20Ara%C5%9Ft%C4%B1rmalar%20Koordinat%C3%B6rl%C3%BC%C4%9F%C3%BC%202021%20Y%C4%B1l%C4%B1%20Faaliyet%20Raporu.pdf" TargetMode="External"/><Relationship Id="rId18" Type="http://schemas.openxmlformats.org/officeDocument/2006/relationships/diagramColors" Target="../diagrams/colors17.xml"/><Relationship Id="rId3" Type="http://schemas.openxmlformats.org/officeDocument/2006/relationships/hyperlink" Target="http://sp.metu.edu.tr/system/files/odtu_sp_2018_2022_27112017.pdf" TargetMode="External"/><Relationship Id="rId7" Type="http://schemas.openxmlformats.org/officeDocument/2006/relationships/hyperlink" Target="http://apiozdegerlendirme.metu.edu.tr/Storage/122611/5/GostergeCevapProofFiles/U%C4%B0O%20Faaliyet%20G%C3%B6revleri.JPG" TargetMode="External"/><Relationship Id="rId12" Type="http://schemas.openxmlformats.org/officeDocument/2006/relationships/hyperlink" Target="https://api.yokak.gov.tr/Storage/odtu/2021/ProofFiles/Kan%C4%B1t%20A.5.2.6.%20BAP%202021%20Y%C4%B1l%C4%B1%20Faaliyet%20Raporu.pdf" TargetMode="External"/><Relationship Id="rId17" Type="http://schemas.openxmlformats.org/officeDocument/2006/relationships/diagramQuickStyle" Target="../diagrams/quickStyle17.xml"/><Relationship Id="rId2" Type="http://schemas.openxmlformats.org/officeDocument/2006/relationships/hyperlink" Target="https://kalite.metu.edu.tr/tr/kalite-yonetim-rehberi" TargetMode="External"/><Relationship Id="rId16" Type="http://schemas.openxmlformats.org/officeDocument/2006/relationships/diagramLayout" Target="../diagrams/layout17.xml"/><Relationship Id="rId20" Type="http://schemas.openxmlformats.org/officeDocument/2006/relationships/hyperlink" Target="https://sp.metu.edu.tr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.yokak.gov.tr/Storage/odtu/2021/ProofFiles/Kan%C4%B1t%20C.3.2.9.%20AR-GE%20Hedef%20ve%20Stratejileri%20-%20Yeni%20Stratejik%20Plan%20%C3%87al%C4%B1%C5%9Fmalar%C4%B1.pdf" TargetMode="External"/><Relationship Id="rId11" Type="http://schemas.openxmlformats.org/officeDocument/2006/relationships/hyperlink" Target="https://api.yokak.gov.tr/Storage/odtu/2021/ProofFiles/Kan%C4%B1t%20A.5.1.7.%20U%C4%B0O%20ve%20SUNY%20Faaliyet%20Raporu-2021.pdf" TargetMode="External"/><Relationship Id="rId5" Type="http://schemas.openxmlformats.org/officeDocument/2006/relationships/hyperlink" Target="https://api.yokak.gov.tr/Storage/odtu/2021/ProofFiles/Kan%C4%B1t%20A.5.2.5.%20ODTU%20Academic%20Offerings%20-%20Undergraduate%20Programs.pdf" TargetMode="External"/><Relationship Id="rId15" Type="http://schemas.openxmlformats.org/officeDocument/2006/relationships/diagramData" Target="../diagrams/data17.xml"/><Relationship Id="rId10" Type="http://schemas.openxmlformats.org/officeDocument/2006/relationships/hyperlink" Target="https://api.yokak.gov.tr/Storage/odtu/2021/ProofFiles/Kan%C4%B1t%20A.5.2.3.%20Erasmus%20Anla%C5%9Fmalar%C4%B1%20Listesi.xlsx" TargetMode="External"/><Relationship Id="rId19" Type="http://schemas.microsoft.com/office/2007/relationships/diagramDrawing" Target="../diagrams/drawing17.xml"/><Relationship Id="rId4" Type="http://schemas.openxmlformats.org/officeDocument/2006/relationships/hyperlink" Target="https://api.yokak.gov.tr/Storage/odtu/2021/ProofFiles/Kan%C4%B1t%20A.5.2.4.%20ODTU%20Academic%20Offerings%20-%20Graduate%20Programs.pdf" TargetMode="External"/><Relationship Id="rId9" Type="http://schemas.openxmlformats.org/officeDocument/2006/relationships/hyperlink" Target="https://api.yokak.gov.tr/Storage/odtu/2021/ProofFiles/Kan%C4%B1t%20A.5.1.9.%202021%20Y%C4%B1l%C4%B1%20SP%20Performans%20De%C4%9Ferlendirme%20Raporu.pdf" TargetMode="External"/><Relationship Id="rId14" Type="http://schemas.openxmlformats.org/officeDocument/2006/relationships/hyperlink" Target="https://api.yokak.gov.tr/Storage/odtu/2021/ProofFiles/Kan%C4%B1t%20C.1.2.16.%20ODT%C3%9C%20SP%202018-2022%20Maliyetlendirme.pdf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Kan%C4%B1t%20A.5.3.4.%20U%C4%B0O%20ve%20SUNY%20Faaliyet%20Raporu-2021.pdf" TargetMode="External"/><Relationship Id="rId13" Type="http://schemas.microsoft.com/office/2007/relationships/diagramDrawing" Target="../diagrams/drawing18.xml"/><Relationship Id="rId3" Type="http://schemas.openxmlformats.org/officeDocument/2006/relationships/hyperlink" Target="https://api.yokak.gov.tr/Storage/odtu/2021/ProofFiles/Kan%C4%B1t%20A.5.3.2.%20SKYBIS%20Uluslararas%C4%B1la%C5%9Fma%20Hedef%20De%C4%9Ferlendirme%20Kartlar%C4%B1.pdf" TargetMode="External"/><Relationship Id="rId7" Type="http://schemas.openxmlformats.org/officeDocument/2006/relationships/hyperlink" Target="https://api.yokak.gov.tr/Storage/odtu/2021/ProofFiles/Kan%C4%B1t%20A.5.1.10.%20Uluslaras%C4%B1la%C5%9Fma%20SPAK%20Mevcut%20Durum%20De%C4%9Ferlendirmesi.pdf" TargetMode="External"/><Relationship Id="rId12" Type="http://schemas.openxmlformats.org/officeDocument/2006/relationships/diagramColors" Target="../diagrams/colors18.xml"/><Relationship Id="rId2" Type="http://schemas.openxmlformats.org/officeDocument/2006/relationships/hyperlink" Target="https://kalite.metu.edu.tr/tr/kalite-yonetim-rehberi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.yokak.gov.tr/Storage/odtu/2021/ProofFiles/Kan%C4%B1t%20A.5.1.9.%202021%20Y%C4%B1l%C4%B1%20SP%20Performans%20De%C4%9Ferlendirme%20Raporu.pdf" TargetMode="External"/><Relationship Id="rId11" Type="http://schemas.openxmlformats.org/officeDocument/2006/relationships/diagramQuickStyle" Target="../diagrams/quickStyle18.xml"/><Relationship Id="rId5" Type="http://schemas.openxmlformats.org/officeDocument/2006/relationships/hyperlink" Target="http://apiozdegerlendirme.metu.edu.tr/Storage/122611/5/GostergeCevapProofFiles/O%C4%B0DB%20Faaliyet%20G%C3%B6revleri.JPG" TargetMode="External"/><Relationship Id="rId10" Type="http://schemas.openxmlformats.org/officeDocument/2006/relationships/diagramLayout" Target="../diagrams/layout18.xml"/><Relationship Id="rId4" Type="http://schemas.openxmlformats.org/officeDocument/2006/relationships/hyperlink" Target="https://api.yokak.gov.tr/Storage/odtu/2021/ProofFiles/Kan%C4%B1t%20C.3.2.9.%20AR-GE%20Hedef%20ve%20Stratejileri%20-%20Yeni%20Stratejik%20Plan%20%C3%87al%C4%B1%C5%9Fmalar%C4%B1.pdf" TargetMode="External"/><Relationship Id="rId9" Type="http://schemas.openxmlformats.org/officeDocument/2006/relationships/diagramData" Target="../diagrams/data18.xml"/><Relationship Id="rId14" Type="http://schemas.openxmlformats.org/officeDocument/2006/relationships/hyperlink" Target="https://sp.metu.edu.tr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Kan%C4%B1t%20B.1.1.3.%20Uzaktan%20E%C4%9Fitim%20Senato%20Karar%C4%B1%20.jpeg" TargetMode="External"/><Relationship Id="rId13" Type="http://schemas.openxmlformats.org/officeDocument/2006/relationships/diagramLayout" Target="../diagrams/layout19.xml"/><Relationship Id="rId3" Type="http://schemas.openxmlformats.org/officeDocument/2006/relationships/hyperlink" Target="https://api.yokak.gov.tr/Storage/odtu/2021/ProofFiles/Kan%C4%B1t%20B.1.1.6.%20Classroom%20Assessment.pdf" TargetMode="External"/><Relationship Id="rId7" Type="http://schemas.openxmlformats.org/officeDocument/2006/relationships/hyperlink" Target="https://api.yokak.gov.tr/Storage/odtu/2021/ProofFiles/Ek%20Kan%C4%B1t%20B.1.1.14.%20Program%20Outcome%20Matrix%20%C3%B6rne%C4%9Fi.pdf" TargetMode="External"/><Relationship Id="rId12" Type="http://schemas.openxmlformats.org/officeDocument/2006/relationships/diagramData" Target="../diagrams/data19.xml"/><Relationship Id="rId2" Type="http://schemas.openxmlformats.org/officeDocument/2006/relationships/hyperlink" Target="https://kalite.metu.edu.tr/tr/kalite-yonetim-rehberi" TargetMode="External"/><Relationship Id="rId16" Type="http://schemas.microsoft.com/office/2007/relationships/diagramDrawing" Target="../diagrams/drawing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gitim.metu.edu.tr/tr/turkiye-yuksekogretim-yeterlilikler-cercevesi-uyumu" TargetMode="External"/><Relationship Id="rId11" Type="http://schemas.openxmlformats.org/officeDocument/2006/relationships/hyperlink" Target="https://api.yokak.gov.tr/Storage/odtu/2021/ProofFiles/Ek%20Kan%C4%B1t%20B.1.1.16.%20Uzaktan%20E%C4%9Fitim%20Destek%20Sayfas%C4%B1.pdf" TargetMode="External"/><Relationship Id="rId5" Type="http://schemas.openxmlformats.org/officeDocument/2006/relationships/hyperlink" Target="https://api.yokak.gov.tr/Storage/odtu/2021/ProofFiles/Kan%C4%B1t%20B.1.1.9.%20Sosyoloji%20b%C3%B6l%C3%BCm%C3%BC%20program%20de%C4%9Fi%C5%9Fikli%C4%9Fi%20%C3%B6nerisi.pdf" TargetMode="External"/><Relationship Id="rId15" Type="http://schemas.openxmlformats.org/officeDocument/2006/relationships/diagramColors" Target="../diagrams/colors19.xml"/><Relationship Id="rId10" Type="http://schemas.openxmlformats.org/officeDocument/2006/relationships/hyperlink" Target="https://api.yokak.gov.tr/Storage/odtu/2021/ProofFiles/Kan%C4%B1t%20B.1.1.7.%206420101-6420303%20Turkish%20I%20Course%20Syllabus.pdf" TargetMode="External"/><Relationship Id="rId4" Type="http://schemas.openxmlformats.org/officeDocument/2006/relationships/hyperlink" Target="https://api.yokak.gov.tr/Storage/odtu/2021/ProofFiles/Kan%C4%B1t%20B.1.1.5.%20Instructional%20Methods.pdf" TargetMode="External"/><Relationship Id="rId9" Type="http://schemas.openxmlformats.org/officeDocument/2006/relationships/hyperlink" Target="https://api.yokak.gov.tr/Storage/odtu/2021/ProofFiles/Kan%C4%B1t%20B.1.1.4.%20Course%20Objectives%20and%20Course%20Learning%20Outcomes.pdf" TargetMode="External"/><Relationship Id="rId1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apiozdegerlendirme.metu.edu.tr/Storage/122611/5/GostergeCevapProofFiles/b.1_b.1.2_4.pdf" TargetMode="External"/><Relationship Id="rId13" Type="http://schemas.openxmlformats.org/officeDocument/2006/relationships/diagramQuickStyle" Target="../diagrams/quickStyle20.xml"/><Relationship Id="rId3" Type="http://schemas.openxmlformats.org/officeDocument/2006/relationships/hyperlink" Target="https://api.yokak.gov.tr/Storage/odtu/2021/ProofFiles/Kan%C4%B1t%20B.1.2.5.%20Ders%20Da%C4%9F%C4%B1l%C4%B1m%20Dengesi%20ve%20Mevzuat.jpeg" TargetMode="External"/><Relationship Id="rId7" Type="http://schemas.openxmlformats.org/officeDocument/2006/relationships/hyperlink" Target="https://api.yokak.gov.tr/Storage/odtu/2021/ProofFiles/Kan%C4%B1t%20B.1.2.2.%20TYCC%20uyumu%20ve%20ders%20matrisleri.pdf" TargetMode="External"/><Relationship Id="rId12" Type="http://schemas.openxmlformats.org/officeDocument/2006/relationships/diagramLayout" Target="../diagrams/layout20.xml"/><Relationship Id="rId2" Type="http://schemas.openxmlformats.org/officeDocument/2006/relationships/hyperlink" Target="https://kalite.metu.edu.tr/tr/kalite-yonetim-rehberi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piozdegerlendirme.metu.edu.tr/Storage/122611/5/GostergeCevapProofFiles/peapc-bilg_ve_ogr_tekn_eg-20140127.pdf" TargetMode="External"/><Relationship Id="rId11" Type="http://schemas.openxmlformats.org/officeDocument/2006/relationships/diagramData" Target="../diagrams/data20.xml"/><Relationship Id="rId5" Type="http://schemas.openxmlformats.org/officeDocument/2006/relationships/hyperlink" Target="http://apiozdegerlendirme.metu.edu.tr/Storage/122611/5/GostergeCevapProofFiles/b.1.2_programindersdagilimdengesi_1.pdf" TargetMode="External"/><Relationship Id="rId15" Type="http://schemas.microsoft.com/office/2007/relationships/diagramDrawing" Target="../diagrams/drawing20.xml"/><Relationship Id="rId10" Type="http://schemas.openxmlformats.org/officeDocument/2006/relationships/hyperlink" Target="https://api.yokak.gov.tr/Storage/odtu/2021/ProofFiles/Kan%C4%B1t%20B.1.2.3.%20%C3%96rnek%20B%C3%B6l%C3%BCm%20M%C3%BCfredat%C4%B1.pdf" TargetMode="External"/><Relationship Id="rId4" Type="http://schemas.openxmlformats.org/officeDocument/2006/relationships/hyperlink" Target="https://kalite.metu.edu.tr/tr/kalite-guvence-sistemi-yapisi" TargetMode="External"/><Relationship Id="rId9" Type="http://schemas.openxmlformats.org/officeDocument/2006/relationships/hyperlink" Target="https://api.yokak.gov.tr/Storage/odtu/2021/ProofFiles/Kan%C4%B1t%20B.1.2.6.%20METUSIS%20M%C3%BCfredat%20%C3%96%C4%9Frenci%20Ekran%20G%C3%B6r%C3%BCnt%C3%BCs%C3%BC.jpeg" TargetMode="External"/><Relationship Id="rId14" Type="http://schemas.openxmlformats.org/officeDocument/2006/relationships/diagramColors" Target="../diagrams/colors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Kan%C4%B1t%20B.1.3.3.%20%20ODT%C3%9CSyllabus%20Bilgi%20Giri%C5%9Fleri%20Duyuru%20E-postas%C4%B1.pdf" TargetMode="External"/><Relationship Id="rId13" Type="http://schemas.openxmlformats.org/officeDocument/2006/relationships/diagramColors" Target="../diagrams/colors21.xml"/><Relationship Id="rId3" Type="http://schemas.openxmlformats.org/officeDocument/2006/relationships/hyperlink" Target="https://api.yokak.gov.tr/Storage/odtu/2021/ProofFiles/Kan%C4%B1t%20B.1.3.4.%20Hibrit%20e%C4%9Fitim%20usul%20ve%20esaslar%C4%B1.pdf" TargetMode="External"/><Relationship Id="rId7" Type="http://schemas.openxmlformats.org/officeDocument/2006/relationships/hyperlink" Target="https://api.yokak.gov.tr/Storage/odtu/2021/ProofFiles/Kan%C4%B1t%20B.1.3.5.%20Hibrit%20E%C4%9Fitim%20Genel%20Bilgilendirme.pdf" TargetMode="External"/><Relationship Id="rId12" Type="http://schemas.openxmlformats.org/officeDocument/2006/relationships/diagramQuickStyle" Target="../diagrams/quickStyle21.xml"/><Relationship Id="rId2" Type="http://schemas.openxmlformats.org/officeDocument/2006/relationships/hyperlink" Target="https://kalite.metu.edu.tr/tr/kalite-yonetim-rehberi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piozdegerlendirme.metu.edu.tr/Storage/122611/5/GostergeCevapProofFiles/B.1.3.docx" TargetMode="External"/><Relationship Id="rId11" Type="http://schemas.openxmlformats.org/officeDocument/2006/relationships/diagramLayout" Target="../diagrams/layout21.xml"/><Relationship Id="rId5" Type="http://schemas.openxmlformats.org/officeDocument/2006/relationships/hyperlink" Target="http://apiozdegerlendirme.metu.edu.tr/Storage/122611/5/GostergeCevapProofFiles/Criterion4_Continuous_Improvement.pdf" TargetMode="External"/><Relationship Id="rId10" Type="http://schemas.openxmlformats.org/officeDocument/2006/relationships/diagramData" Target="../diagrams/data21.xml"/><Relationship Id="rId4" Type="http://schemas.openxmlformats.org/officeDocument/2006/relationships/hyperlink" Target="https://catalog.metu.edu.tr/" TargetMode="External"/><Relationship Id="rId9" Type="http://schemas.openxmlformats.org/officeDocument/2006/relationships/hyperlink" Target="https://api.yokak.gov.tr/Storage/odtu/2021/ProofFiles/Kan%C4%B1t%20B.1.3.7.%20%C3%96rnek%20ders%20uygulama.pdf" TargetMode="External"/><Relationship Id="rId14" Type="http://schemas.microsoft.com/office/2007/relationships/diagramDrawing" Target="../diagrams/drawing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Kan%C4%B1t%20B.1.4.6.%20AKTS%20kredisi%20olu%C5%9Fturma,%20AKTS%20hesaplama%20%C3%B6rnek%20tablosu.pdf" TargetMode="External"/><Relationship Id="rId13" Type="http://schemas.openxmlformats.org/officeDocument/2006/relationships/diagramColors" Target="../diagrams/colors22.xml"/><Relationship Id="rId3" Type="http://schemas.openxmlformats.org/officeDocument/2006/relationships/hyperlink" Target="https://api.yokak.gov.tr/Storage/odtu/2021/ProofFiles/Kan%C4%B1t%20B.1.4.7.%20AKTS%20Bilgi%20Paketleri.PNG" TargetMode="External"/><Relationship Id="rId7" Type="http://schemas.openxmlformats.org/officeDocument/2006/relationships/hyperlink" Target="https://api.yokak.gov.tr/Storage/odtu/2021/ProofFiles/Kan%C4%B1t%20B.1.4.1.%20%C3%96%C4%9Frenci%20%C4%B0%C5%9F%20Y%C3%BCk%C3%BCne%20Dayal%C4%B1%20Ders%20Tasar%C4%B1m%C4%B1%20%C3%96rnek%20Uygulama.pdf" TargetMode="External"/><Relationship Id="rId12" Type="http://schemas.openxmlformats.org/officeDocument/2006/relationships/diagramQuickStyle" Target="../diagrams/quickStyle22.xml"/><Relationship Id="rId2" Type="http://schemas.openxmlformats.org/officeDocument/2006/relationships/hyperlink" Target="https://kalite.metu.edu.tr/tr/kalite-yonetim-rehberi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piozdegerlendirme.metu.edu.tr/Storage/122611/5/GostergeCevapProofFiles/20141126%20Toplanti%20Tutanagi.pdf" TargetMode="External"/><Relationship Id="rId11" Type="http://schemas.openxmlformats.org/officeDocument/2006/relationships/diagramLayout" Target="../diagrams/layout22.xml"/><Relationship Id="rId5" Type="http://schemas.openxmlformats.org/officeDocument/2006/relationships/hyperlink" Target="http://apiozdegerlendirme.metu.edu.tr/Storage/122611/5/GostergeCevapProofFiles/peapc-bilg_ve_ogr_tekn_eg-20140127.pdf" TargetMode="External"/><Relationship Id="rId10" Type="http://schemas.openxmlformats.org/officeDocument/2006/relationships/diagramData" Target="../diagrams/data22.xml"/><Relationship Id="rId4" Type="http://schemas.openxmlformats.org/officeDocument/2006/relationships/hyperlink" Target="https://catalog.metu.edu.tr/" TargetMode="External"/><Relationship Id="rId9" Type="http://schemas.openxmlformats.org/officeDocument/2006/relationships/hyperlink" Target="https://api.yokak.gov.tr/Storage/odtu/2021/ProofFiles/Kan%C4%B1t%20B.1.4.7.%20B%C3%B6l%C3%BCm%20bazl%C4%B1%20%C3%B6rnek%20uygulama.docx" TargetMode="External"/><Relationship Id="rId14" Type="http://schemas.microsoft.com/office/2007/relationships/diagramDrawing" Target="../diagrams/drawing2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Ek%20Kan%C4%B1t%20B.1.5.11.%20ABET%20Student%20Outcomes%20-%20Intermediate%20Student%20Outcome%20Assessment.pdf" TargetMode="External"/><Relationship Id="rId13" Type="http://schemas.openxmlformats.org/officeDocument/2006/relationships/hyperlink" Target="https://api.yokak.gov.tr/Storage/odtu/2021/ProofFiles/Ek%20Kan%C4%B1t%20B.1.5.9.%20ABET%20Ders%20De%C4%9Ferlendirme%20s%C3%BCreci.xlsx" TargetMode="External"/><Relationship Id="rId18" Type="http://schemas.openxmlformats.org/officeDocument/2006/relationships/diagramColors" Target="../diagrams/colors23.xml"/><Relationship Id="rId3" Type="http://schemas.openxmlformats.org/officeDocument/2006/relationships/hyperlink" Target="https://api.yokak.gov.tr/Storage/odtu/2021/ProofFiles/Kan%C4%B1t%20B.1.5.3.%20ODT%C3%9C%20Class%20%C3%96%C4%9Frenciler%20i%C3%A7in%20Kullanma%20K%C4%B1lavuzu.pdf" TargetMode="External"/><Relationship Id="rId7" Type="http://schemas.openxmlformats.org/officeDocument/2006/relationships/hyperlink" Target="http://apiozdegerlendirme.metu.edu.tr/Storage/122611/5/GostergeCevapProofFiles/peapc-bilg_ve_ogr_tekn_eg-20140127.pdf" TargetMode="External"/><Relationship Id="rId12" Type="http://schemas.openxmlformats.org/officeDocument/2006/relationships/hyperlink" Target="https://api.yokak.gov.tr/Storage/odtu/2021/ProofFiles/Kan%C4%B1t%20B.1.5.6.%20ODT%C3%9C%20Class%20mesajla%C5%9Fma%20ekran%20g%C3%B6r%C3%BCnt%C3%BCs%C3%BC-%C3%B6%C4%9Frenci%20etkile%C5%9Fimi.pdf" TargetMode="External"/><Relationship Id="rId17" Type="http://schemas.openxmlformats.org/officeDocument/2006/relationships/diagramQuickStyle" Target="../diagrams/quickStyle23.xml"/><Relationship Id="rId2" Type="http://schemas.openxmlformats.org/officeDocument/2006/relationships/hyperlink" Target="https://kalite.metu.edu.tr/tr/system/files/kalite_yonetim_rehberi_3.0.pdf" TargetMode="External"/><Relationship Id="rId16" Type="http://schemas.openxmlformats.org/officeDocument/2006/relationships/diagramLayout" Target="../diagrams/layout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piozdegerlendirme.metu.edu.tr/Storage/122611/5/GostergeCevapProofFiles/B.1.5.%20Programlar%C4%B1n%20izlenmesi%20ve%20g%C3%BCncellenmesi(Revize0).pdf" TargetMode="External"/><Relationship Id="rId11" Type="http://schemas.openxmlformats.org/officeDocument/2006/relationships/hyperlink" Target="https://api.yokak.gov.tr/Storage/odtu/2021/ProofFiles/Kan%C4%B1t%20B.1.5.5.%20ODTUClass%20S%C4%B1nav%20Y%C3%B6netimi%20Uygulamas%C4%B1.pdf" TargetMode="External"/><Relationship Id="rId5" Type="http://schemas.openxmlformats.org/officeDocument/2006/relationships/hyperlink" Target="Program%20&#304;yile&#351;tirme%20&#199;al&#305;&#351;malar&#305;%20S&#252;re&#231;leri" TargetMode="External"/><Relationship Id="rId15" Type="http://schemas.openxmlformats.org/officeDocument/2006/relationships/diagramData" Target="../diagrams/data23.xml"/><Relationship Id="rId10" Type="http://schemas.openxmlformats.org/officeDocument/2006/relationships/hyperlink" Target="https://api.yokak.gov.tr/Storage/odtu/2021/ProofFiles/Kan%C4%B1t%20B.1.5.2.%20Ders%20i%C3%A7eri%C4%9Fi%20y%C3%B6netimi%20ekran%20g%C3%B6r%C3%BCnt%C3%BCleri.pdf" TargetMode="External"/><Relationship Id="rId19" Type="http://schemas.microsoft.com/office/2007/relationships/diagramDrawing" Target="../diagrams/drawing23.xml"/><Relationship Id="rId4" Type="http://schemas.openxmlformats.org/officeDocument/2006/relationships/hyperlink" Target="https://api.yokak.gov.tr/Storage/odtu/2021/ProofFiles/Kan%C4%B1t%20B.1.5.4.%20%C3%96%C4%9Fretim%20Elemanlar%C4%B1%20i%C3%A7in%20Kullanma%20K%C4%B1lavuzu.pdf" TargetMode="External"/><Relationship Id="rId9" Type="http://schemas.openxmlformats.org/officeDocument/2006/relationships/hyperlink" Target="https://api.yokak.gov.tr/Storage/odtu/2021/ProofFiles/Kan%C4%B1t%20B.1.5.1.%20ODTUClass%20tart%C4%B1%C5%9Fma%20panolar%C4%B1,%20etkinlik-%C3%B6dev%20y%C3%BCkleme%20alanlar%C4%B1%20ekran%20g%C3%B6r%C3%BCnt%C3%BCleri.jpeg" TargetMode="External"/><Relationship Id="rId14" Type="http://schemas.openxmlformats.org/officeDocument/2006/relationships/hyperlink" Target="https://api.yokak.gov.tr/Storage/odtu/2021/ProofFiles/Ek%20Kan%C4%B1t%20B.1.5.10.%202021%20Y%C4%B1l%C4%B1nda%20Ger%C3%A7ekle%C5%9Fen%20bir%20ABET%20de%C4%9Ferlendirmesi%20%C3%B6rne%C4%9Fi.pdf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apiozdegerlendirme.metu.edu.tr/Storage/122611/5/GostergeCevapProofFiles/2023-2027%20Ama%C3%A7%20ve%20Hedef%20%C3%96rnerileri.docx" TargetMode="External"/><Relationship Id="rId13" Type="http://schemas.openxmlformats.org/officeDocument/2006/relationships/hyperlink" Target="https://api.yokak.gov.tr/Storage/odtu/2021/ProofFiles/Kan%C4%B1t%20B.1.6.11.%20Syllabus%20Duyuru%20e-postas%C4%B1.PNG" TargetMode="External"/><Relationship Id="rId18" Type="http://schemas.openxmlformats.org/officeDocument/2006/relationships/diagramColors" Target="../diagrams/colors24.xml"/><Relationship Id="rId3" Type="http://schemas.openxmlformats.org/officeDocument/2006/relationships/hyperlink" Target="https://api.yokak.gov.tr/Storage/odtu/2021/ProofFiles/Kan%C4%B1t%20A.5.1.8.%20ODT%C3%9C%202018-2022%20SP%20syf%2066-67.pdf" TargetMode="External"/><Relationship Id="rId7" Type="http://schemas.openxmlformats.org/officeDocument/2006/relationships/hyperlink" Target="https://api.yokak.gov.tr/Storage/odtu/2021/ProofFiles/Kan%C4%B1t%20B.1.6.8.%202021-2022%20Akademik%20Y%C4%B1l%C4%B1%20G%C3%BCz%20D%C3%B6nemi%20%C4%B0%C5%9Fleyi%C5%9F%20Usul%20ve%20Esaslar%C4%B1%20-%201.pdf" TargetMode="External"/><Relationship Id="rId12" Type="http://schemas.openxmlformats.org/officeDocument/2006/relationships/hyperlink" Target="https://api.yokak.gov.tr/Storage/odtu/2021/ProofFiles/Kan%C4%B1t%20A.5.1.9.%202021%20Y%C4%B1l%C4%B1%20SP%20Performans%20De%C4%9Ferlendirme%20Raporu.pdf" TargetMode="External"/><Relationship Id="rId17" Type="http://schemas.openxmlformats.org/officeDocument/2006/relationships/diagramQuickStyle" Target="../diagrams/quickStyle24.xml"/><Relationship Id="rId2" Type="http://schemas.openxmlformats.org/officeDocument/2006/relationships/hyperlink" Target="https://api.yokak.gov.tr/Storage/odtu/2021/ProofFiles/Kan%C4%B1t%20B.1.6.1.%20ODT%C3%9C%20Organizasyon%20%C5%9Eemas%C4%B1-Organizasyon%20Yap%C4%B1s%C4%B1.pdf" TargetMode="External"/><Relationship Id="rId16" Type="http://schemas.openxmlformats.org/officeDocument/2006/relationships/diagramLayout" Target="../diagrams/layout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.yokak.gov.tr/Storage/odtu/2021/ProofFiles/Kan%C4%B1t%20B.1.6.7.%20Uzaktan%20E%C4%9Fitim%20Koordinat%C3%B6rleri%20Listesi.pdf" TargetMode="External"/><Relationship Id="rId11" Type="http://schemas.openxmlformats.org/officeDocument/2006/relationships/hyperlink" Target="http://apiozdegerlendirme.metu.edu.tr/Storage/122611/5/GostergeCevapProofFiles/O%C4%B0DB%20Faaliyet%20G%C3%B6revleri.JPG" TargetMode="External"/><Relationship Id="rId5" Type="http://schemas.openxmlformats.org/officeDocument/2006/relationships/hyperlink" Target="https://api.yokak.gov.tr/Storage/odtu/2021/ProofFiles/Kan%C4%B1t%20B.1.6.6.%20Akademik%20Te%C5%9Fkilat%20G%C3%B6rev%20ve%20Sorumluluklar%C4%B1.pdf" TargetMode="External"/><Relationship Id="rId15" Type="http://schemas.openxmlformats.org/officeDocument/2006/relationships/diagramData" Target="../diagrams/data24.xml"/><Relationship Id="rId10" Type="http://schemas.openxmlformats.org/officeDocument/2006/relationships/hyperlink" Target="https://api.yokak.gov.tr/Storage/odtu/2021/ProofFiles/Kan%C4%B1t%20B.1.6.4.%20BIDB%20Faaliyet%20Raporu.pdf" TargetMode="External"/><Relationship Id="rId19" Type="http://schemas.microsoft.com/office/2007/relationships/diagramDrawing" Target="../diagrams/drawing24.xml"/><Relationship Id="rId4" Type="http://schemas.openxmlformats.org/officeDocument/2006/relationships/hyperlink" Target="https://api.yokak.gov.tr/Storage/odtu/2021/ProofFiles/Kan%C4%B1t%20B.1.6.5.%20Personel%20G%C3%B6rev%20Tan%C4%B1m%C4%B1%20%C3%96rne%C4%9Fi.pdf" TargetMode="External"/><Relationship Id="rId9" Type="http://schemas.openxmlformats.org/officeDocument/2006/relationships/hyperlink" Target="http://apiozdegerlendirme.metu.edu.tr/Storage/122611/5/GostergeCevapProofFiles/TBM%20Faaliyet%20G%C3%B6revleri.JPG" TargetMode="External"/><Relationship Id="rId14" Type="http://schemas.openxmlformats.org/officeDocument/2006/relationships/hyperlink" Target="https://api.yokak.gov.tr/Storage/odtu/2021/ProofFiles/Kan%C4%B1t%20B.1.6.12.%20Engelsiz%20ODT%C3%9C%20Birimi%20Akademik%20Uyarlama%20%C3%87al%C4%B1%C5%9Fmalar%C4%B1.pdf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Kan%C4%B1t%20B.2.1.%20Online%20Etkili%20%C3%96%C4%9Fretim%20Seminerleri%20listesi.pdf" TargetMode="External"/><Relationship Id="rId13" Type="http://schemas.openxmlformats.org/officeDocument/2006/relationships/diagramLayout" Target="../diagrams/layout25.xml"/><Relationship Id="rId18" Type="http://schemas.openxmlformats.org/officeDocument/2006/relationships/hyperlink" Target="https://api.yokak.gov.tr/Storage/odtu/2021/ProofFiles/Kan%C4%B1t%20B.2.1.9.%20Okan%20%C3%9Cniversitesi-Etkinlik.jpeg" TargetMode="External"/><Relationship Id="rId3" Type="http://schemas.openxmlformats.org/officeDocument/2006/relationships/hyperlink" Target="https://api.yokak.gov.tr/Storage/odtu/2021/ProofFiles/Kan%C4%B1t%20B.2.1.1.%20%202021-2022%20Akademik%20Y%C4%B1l%C4%B1%20Genel%20Bilgilendirme%20%E2%80%93%201.pdf" TargetMode="External"/><Relationship Id="rId7" Type="http://schemas.openxmlformats.org/officeDocument/2006/relationships/hyperlink" Target="http://apiozdegerlendirme.metu.edu.tr/Storage/122611/5/GostergeCevapProofFiles/D.1.2.2%20-%20OCW-GoogleAnalyticsRaporu.pdf" TargetMode="External"/><Relationship Id="rId12" Type="http://schemas.openxmlformats.org/officeDocument/2006/relationships/diagramData" Target="../diagrams/data25.xml"/><Relationship Id="rId17" Type="http://schemas.openxmlformats.org/officeDocument/2006/relationships/hyperlink" Target="https://open.metu.edu.tr/" TargetMode="External"/><Relationship Id="rId2" Type="http://schemas.openxmlformats.org/officeDocument/2006/relationships/hyperlink" Target="https://api.yokak.gov.tr/Storage/odtu/2021/ProofFiles/Kan%C4%B1t%20B.2.1.7.%20Faculty%20resource%20teaching%20remotely.pdf" TargetMode="External"/><Relationship Id="rId16" Type="http://schemas.microsoft.com/office/2007/relationships/diagramDrawing" Target="../diagrams/drawing2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ogem.metu.edu.tr/en/tum-duyurular" TargetMode="External"/><Relationship Id="rId11" Type="http://schemas.openxmlformats.org/officeDocument/2006/relationships/hyperlink" Target="https://api.yokak.gov.tr/Storage/odtu/2021/ProofFiles/Kan%C4%B1t%20B.2.1.5.%20ODTUClass%20-%20Ludic%20Oyunla%C5%9Ft%C4%B1rma.png" TargetMode="External"/><Relationship Id="rId5" Type="http://schemas.openxmlformats.org/officeDocument/2006/relationships/hyperlink" Target="https://api.yokak.gov.tr/Storage/odtu/2021/ProofFiles/Kan%C4%B1t%20B.1.6.4.%20BIDB%20Faaliyet%20Raporu.pdf" TargetMode="External"/><Relationship Id="rId15" Type="http://schemas.openxmlformats.org/officeDocument/2006/relationships/diagramColors" Target="../diagrams/colors25.xml"/><Relationship Id="rId10" Type="http://schemas.openxmlformats.org/officeDocument/2006/relationships/hyperlink" Target="https://ocw.metu.edu.tr/" TargetMode="External"/><Relationship Id="rId4" Type="http://schemas.openxmlformats.org/officeDocument/2006/relationships/hyperlink" Target="https://api.yokak.gov.tr/Storage/odtu/2021/ProofFiles/Kan%C4%B1t%20B.2.1.6.%20ODTUClass-FAQ1.png" TargetMode="External"/><Relationship Id="rId9" Type="http://schemas.openxmlformats.org/officeDocument/2006/relationships/hyperlink" Target="https://api.yokak.gov.tr/Storage/odtu/2021/ProofFiles/Kan%C4%B1t%20B.2.1.2.%20O%C4%B0BS%20Senkron-Asenkron%20Ders%20se%C3%A7imi.jpeg" TargetMode="External"/><Relationship Id="rId1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Kan%C4%B1t%20B.2.2.4.%20Active%20quiz%20ve%20quiz%20uygulamalar%C4%B1.pdf" TargetMode="External"/><Relationship Id="rId13" Type="http://schemas.openxmlformats.org/officeDocument/2006/relationships/diagramColors" Target="../diagrams/colors26.xml"/><Relationship Id="rId3" Type="http://schemas.openxmlformats.org/officeDocument/2006/relationships/hyperlink" Target="https://api.yokak.gov.tr/Storage/odtu/2021/ProofFiles/Kan%C4%B1t%20B.2.2.6.%20ODTUClass-Yeni%20Geli%C5%9Ftirmeler.png" TargetMode="External"/><Relationship Id="rId7" Type="http://schemas.openxmlformats.org/officeDocument/2006/relationships/hyperlink" Target="https://api.yokak.gov.tr/Storage/odtu/2021/ProofFiles/Kan%C4%B1t%20B.2.2.3.%20SafeExam%20kullan%C4%B1m%20%C3%B6rnekleri.jpeg" TargetMode="External"/><Relationship Id="rId12" Type="http://schemas.openxmlformats.org/officeDocument/2006/relationships/diagramQuickStyle" Target="../diagrams/quickStyle26.xml"/><Relationship Id="rId2" Type="http://schemas.openxmlformats.org/officeDocument/2006/relationships/hyperlink" Target="https://kalite.metu.edu.tr/tr/kalite-yonetim-rehberi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.yokak.gov.tr/Storage/odtu/2021/ProofFiles/Kan%C4%B1t%20B.2.2.2.%20%C3%96%C4%9Frenme%20Y%C3%B6netim%20Sistemindeki%20e%C4%9Fitimlerin%20listesi.pdf" TargetMode="External"/><Relationship Id="rId11" Type="http://schemas.openxmlformats.org/officeDocument/2006/relationships/diagramLayout" Target="../diagrams/layout26.xml"/><Relationship Id="rId5" Type="http://schemas.openxmlformats.org/officeDocument/2006/relationships/hyperlink" Target="https://api.yokak.gov.tr/Storage/odtu/2021/ProofFiles/Kan%C4%B1t%20B.2.2.1.%20ODTU%20Class%20sunulan%20ara%C3%A7lar.pdf" TargetMode="External"/><Relationship Id="rId10" Type="http://schemas.openxmlformats.org/officeDocument/2006/relationships/diagramData" Target="../diagrams/data26.xml"/><Relationship Id="rId4" Type="http://schemas.openxmlformats.org/officeDocument/2006/relationships/hyperlink" Target="https://api.yokak.gov.tr/Storage/odtu/2021/ProofFiles/Kan%C4%B1t%20B.2.2.5.%20ODTU%20Class%20geri%20bildirim%20%C3%B6rnekleri.pdf" TargetMode="External"/><Relationship Id="rId9" Type="http://schemas.openxmlformats.org/officeDocument/2006/relationships/hyperlink" Target="https://api.yokak.gov.tr/Storage/odtu/2021/ProofFiles/Kan%C4%B1t%20B.2.2.7.%20Uzaktan%20e%C4%9Fitimde%20%C3%B6l%C3%A7me%20de%C4%9Ferlendirme%20ara%C3%A7lar%C4%B1%20ve%20y%C3%B6ntemleri.pdf" TargetMode="External"/><Relationship Id="rId14" Type="http://schemas.microsoft.com/office/2007/relationships/diagramDrawing" Target="../diagrams/drawing2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Kan%C4%B1t%20B.2.3.2.%20New%20Platz%20cift%20diploma%20program%C4%B1.pdf" TargetMode="External"/><Relationship Id="rId13" Type="http://schemas.openxmlformats.org/officeDocument/2006/relationships/diagramColors" Target="../diagrams/colors27.xml"/><Relationship Id="rId3" Type="http://schemas.openxmlformats.org/officeDocument/2006/relationships/hyperlink" Target="https://api.yokak.gov.tr/Storage/odtu/2021/ProofFiles/Kan%C4%B1t%20B.2.3.5.%20Program%20Yeterli%C4%9Fi%20Bilgi%20Paketi.pdf" TargetMode="External"/><Relationship Id="rId7" Type="http://schemas.openxmlformats.org/officeDocument/2006/relationships/hyperlink" Target="https://api.yokak.gov.tr/Storage/odtu/2021/ProofFiles/Kan%C4%B1t%20B.2.3.4.%20%C3%96%C4%9Fretim%20Eleman%C4%B1%20g%C3%B6r%C3%BC%C5%9F%C3%BC%20alma.pdf" TargetMode="External"/><Relationship Id="rId12" Type="http://schemas.openxmlformats.org/officeDocument/2006/relationships/diagramQuickStyle" Target="../diagrams/quickStyle27.xml"/><Relationship Id="rId2" Type="http://schemas.openxmlformats.org/officeDocument/2006/relationships/hyperlink" Target="https://kalite.metu.edu.tr/tr/kalite-yonetim-rehberi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.yokak.gov.tr/Storage/odtu/2021/ProofFiles/Kan%C4%B1t%20B.2.3.1.%20SUNY%20%C3%A7ift%20diploma%20program%C4%B1%20ekran%20gor%C3%BCnt%C3%BCs%C3%BC.jpg" TargetMode="External"/><Relationship Id="rId11" Type="http://schemas.openxmlformats.org/officeDocument/2006/relationships/diagramLayout" Target="../diagrams/layout27.xml"/><Relationship Id="rId5" Type="http://schemas.openxmlformats.org/officeDocument/2006/relationships/hyperlink" Target="http://apiozdegerlendirme.metu.edu.tr/Storage/122611/5/GostergeCevapProofFiles/b_2.1_kanitlar.pdf" TargetMode="External"/><Relationship Id="rId15" Type="http://schemas.openxmlformats.org/officeDocument/2006/relationships/hyperlink" Target="https://www.youtube.com/watch?v=xOod-ny-8JA" TargetMode="External"/><Relationship Id="rId10" Type="http://schemas.openxmlformats.org/officeDocument/2006/relationships/diagramData" Target="../diagrams/data27.xml"/><Relationship Id="rId4" Type="http://schemas.openxmlformats.org/officeDocument/2006/relationships/hyperlink" Target="http://apiozdegerlendirme.metu.edu.tr/Storage/122611/5/GostergeCevapProofFiles/O%C4%B0DB%20Faaliyet%20G%C3%B6revleri.JPG" TargetMode="External"/><Relationship Id="rId9" Type="http://schemas.openxmlformats.org/officeDocument/2006/relationships/hyperlink" Target="https://api.yokak.gov.tr/Storage/odtu/2021/ProofFiles/Kan%C4%B1t%20B.2.3.3.%20B%C3%B6l%C3%BCm%20%C3%B6rnek%20kredilendirme.pdf" TargetMode="External"/><Relationship Id="rId14" Type="http://schemas.microsoft.com/office/2007/relationships/diagramDrawing" Target="../diagrams/drawing2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8.xml"/><Relationship Id="rId13" Type="http://schemas.openxmlformats.org/officeDocument/2006/relationships/hyperlink" Target="https://adayogrenci.metu.edu.tr/ankara/uluslararasi-akreditasyonlar-siralamalar" TargetMode="External"/><Relationship Id="rId3" Type="http://schemas.openxmlformats.org/officeDocument/2006/relationships/hyperlink" Target="https://api.yokak.gov.tr/Storage/odtu/2021/ProofFiles/Kan%C4%B1t%20B.1.6.8.%202021-2022%20Akademik%20Y%C4%B1l%C4%B1%20G%C3%BCz%20D%C3%B6nemi%20%C4%B0%C5%9Fleyi%C5%9F%20Usul%20ve%20Esaslar%C4%B1%20-%201.pdf" TargetMode="External"/><Relationship Id="rId7" Type="http://schemas.openxmlformats.org/officeDocument/2006/relationships/hyperlink" Target="https://api.yokak.gov.tr/Storage/odtu/2021/ProofFiles/Kan%C4%B1t%20B.2.4.2.%20program%20baz%C4%B1nda%20%C3%B6rnek%20yeterlik%20de%C4%9Ferlendirmesi.pdf" TargetMode="External"/><Relationship Id="rId12" Type="http://schemas.microsoft.com/office/2007/relationships/diagramDrawing" Target="../diagrams/drawing28.xml"/><Relationship Id="rId2" Type="http://schemas.openxmlformats.org/officeDocument/2006/relationships/hyperlink" Target="https://api.yokak.gov.tr/Storage/odtu/2021/ProofFiles/Kan%C4%B1t%20B.2.4.1.%20Program%20y%C3%B6netmelikleri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.yokak.gov.tr/Storage/odtu/2021/ProofFiles/Kan%C4%B1t%20B.2.4.3.%20%C3%87evrimi%C3%A7i%20%C4%B0ngilizce%20Yeterlik%20S%C4%B1nav%C4%B1.pdf" TargetMode="External"/><Relationship Id="rId11" Type="http://schemas.openxmlformats.org/officeDocument/2006/relationships/diagramColors" Target="../diagrams/colors28.xml"/><Relationship Id="rId5" Type="http://schemas.openxmlformats.org/officeDocument/2006/relationships/hyperlink" Target="http://apiozdegerlendirme.metu.edu.tr/Storage/122611/5/GostergeCevapProofFiles/b2.2_kanitlar.pdf" TargetMode="External"/><Relationship Id="rId10" Type="http://schemas.openxmlformats.org/officeDocument/2006/relationships/diagramQuickStyle" Target="../diagrams/quickStyle28.xml"/><Relationship Id="rId4" Type="http://schemas.openxmlformats.org/officeDocument/2006/relationships/hyperlink" Target="https://twitter.com/METU_ODTU/status/1554036057204826112" TargetMode="External"/><Relationship Id="rId9" Type="http://schemas.openxmlformats.org/officeDocument/2006/relationships/diagramLayout" Target="../diagrams/layout2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9.xml"/><Relationship Id="rId13" Type="http://schemas.openxmlformats.org/officeDocument/2006/relationships/hyperlink" Target="https://odtuclass2021s.metu.edu.tr/" TargetMode="External"/><Relationship Id="rId3" Type="http://schemas.openxmlformats.org/officeDocument/2006/relationships/hyperlink" Target="https://api.yokak.gov.tr/Storage/odtu/2021/ProofFiles/Kan%C4%B1t%20B.3.1.3.%20ODT%C3%9CClass%20%C5%9Euana%20kadara%20geli%C5%9Ftirilen%20%C3%B6zellikler.png" TargetMode="External"/><Relationship Id="rId7" Type="http://schemas.openxmlformats.org/officeDocument/2006/relationships/hyperlink" Target="https://api.yokak.gov.tr/Storage/odtu/2021/ProofFiles/Kan%C4%B1t%20B.3.1.5.%20Uzaktan%20e%C4%9Fitimde%20%C3%B6%C4%9Frencilere%20desteklere%20dair%20kan%C4%B1tlar.pdf" TargetMode="External"/><Relationship Id="rId12" Type="http://schemas.microsoft.com/office/2007/relationships/diagramDrawing" Target="../diagrams/drawing29.xml"/><Relationship Id="rId2" Type="http://schemas.openxmlformats.org/officeDocument/2006/relationships/hyperlink" Target="https://api.yokak.gov.tr/Storage/odtu/2021/ProofFiles/Kan%C4%B1t%20B.3.1.1.%20keep%20learning%20at%20METU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.yokak.gov.tr/Storage/odtu/2021/ProofFiles/Kan%C4%B1t%20B.3.1.4.%20G%C4%B0SAM%20%C3%96%C4%9Frenme%20Ortam%20ve%20Kaynaklar%C4%B1na%20Y%C3%B6nelik%20Faaliyetler.PNG" TargetMode="External"/><Relationship Id="rId11" Type="http://schemas.openxmlformats.org/officeDocument/2006/relationships/diagramColors" Target="../diagrams/colors29.xml"/><Relationship Id="rId5" Type="http://schemas.openxmlformats.org/officeDocument/2006/relationships/hyperlink" Target="http://apiozdegerlendirme.metu.edu.tr/Storage/122611/5/GostergeCevapProofFiles/B.3.1.2%20-%20IBB-eposta.pdf" TargetMode="External"/><Relationship Id="rId10" Type="http://schemas.openxmlformats.org/officeDocument/2006/relationships/diagramQuickStyle" Target="../diagrams/quickStyle29.xml"/><Relationship Id="rId4" Type="http://schemas.openxmlformats.org/officeDocument/2006/relationships/hyperlink" Target="https://api.yokak.gov.tr/Storage/odtu/2021/ProofFiles/Kan%C4%B1t%20B.3.1.2.%20ODTUClass%20Destek%20Ofisi%20Geri%20Bildirimleri.png" TargetMode="External"/><Relationship Id="rId9" Type="http://schemas.openxmlformats.org/officeDocument/2006/relationships/diagramLayout" Target="../diagrams/layout2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Kan%C4%B1t%20B.3.2.5.%20AYNA%20Dinleme%20Noktas%C4%B1.pdf" TargetMode="External"/><Relationship Id="rId13" Type="http://schemas.openxmlformats.org/officeDocument/2006/relationships/diagramQuickStyle" Target="../diagrams/quickStyle30.xml"/><Relationship Id="rId3" Type="http://schemas.openxmlformats.org/officeDocument/2006/relationships/hyperlink" Target="https://engelsiz.metu.edu.tr/tr/engelli-ogrenci-danismanlari" TargetMode="External"/><Relationship Id="rId7" Type="http://schemas.openxmlformats.org/officeDocument/2006/relationships/hyperlink" Target="https://api.yokak.gov.tr/Storage/odtu/2021/ProofFiles/Kan%C4%B1t%20B.3.2.4.%20AYNA%20Dinleme%20Noktas%C4%B1%20hizmetlerine%20ili%C5%9Fkin%20kan%C4%B1t%20belge.pdf" TargetMode="External"/><Relationship Id="rId12" Type="http://schemas.openxmlformats.org/officeDocument/2006/relationships/diagramLayout" Target="../diagrams/layout30.xml"/><Relationship Id="rId2" Type="http://schemas.openxmlformats.org/officeDocument/2006/relationships/hyperlink" Target="https://api.yokak.gov.tr/Storage/odtu/2021/ProofFiles/Kan%C4%B1t%20B.3.2.3.%20Lisans%20program%C4%B1%20dan%C4%B1%C5%9Fman%20atama%20y%C3%B6netmelik.jpe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.yokak.gov.tr/Storage/odtu/2021/ProofFiles/Kan%C4%B1t%20B.3.2.2.%20Dan%C4%B1%C5%9Fman%20atama%20ekran%20g%C3%B6r%C3%BCnt%C3%BCs%C3%BC.pdf" TargetMode="External"/><Relationship Id="rId11" Type="http://schemas.openxmlformats.org/officeDocument/2006/relationships/diagramData" Target="../diagrams/data30.xml"/><Relationship Id="rId5" Type="http://schemas.openxmlformats.org/officeDocument/2006/relationships/hyperlink" Target="https://api.yokak.gov.tr/Storage/odtu/2021/ProofFiles/Kan%C4%B1t%20B.3.2.1.%20%C3%96GEM%20%C3%96%C4%9Frenci%20Memnuniyet%20Anket%20Raporu%20-%20Lisans.pdf" TargetMode="External"/><Relationship Id="rId15" Type="http://schemas.microsoft.com/office/2007/relationships/diagramDrawing" Target="../diagrams/drawing30.xml"/><Relationship Id="rId10" Type="http://schemas.openxmlformats.org/officeDocument/2006/relationships/hyperlink" Target="https://api.yokak.gov.tr/Storage/odtu/2021/ProofFiles/Kan%C4%B1t%20B.3.2.7.%20KPM%20Faaliyet%20Raporu-2021.pdf" TargetMode="External"/><Relationship Id="rId4" Type="http://schemas.openxmlformats.org/officeDocument/2006/relationships/hyperlink" Target="http://apiozdegerlendirme.metu.edu.tr/Storage/122611/5/GostergeCevapProofFiles/O%C4%B0DB%20Faaliyet%20G%C3%B6revleri.JPG" TargetMode="External"/><Relationship Id="rId9" Type="http://schemas.openxmlformats.org/officeDocument/2006/relationships/hyperlink" Target="https://api.yokak.gov.tr/Storage/odtu/2021/ProofFiles/Kan%C4%B1t%20B.3.2.6.%20SRM%20Seminer%20Listesi.pdf" TargetMode="External"/><Relationship Id="rId14" Type="http://schemas.openxmlformats.org/officeDocument/2006/relationships/diagramColors" Target="../diagrams/colors3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Kan%C4%B1t%20B.3.3.5.%20UZEM%20Dok%C3%BCmanlar%C4%B1%20ve%20E%C4%9Fitim%20Videolar%C4%B1.pdf" TargetMode="External"/><Relationship Id="rId13" Type="http://schemas.openxmlformats.org/officeDocument/2006/relationships/diagramQuickStyle" Target="../diagrams/quickStyle31.xml"/><Relationship Id="rId3" Type="http://schemas.openxmlformats.org/officeDocument/2006/relationships/hyperlink" Target="https://api.yokak.gov.tr/Storage/odtu/2021/ProofFiles/Kan%C4%B1t%20B.3.3.6.%20ODT%C3%9C%20COVID-19%20Y%C3%B6netim%20ve%20%C4%B0zleme%20Plan%C4%B1.pdf" TargetMode="External"/><Relationship Id="rId7" Type="http://schemas.openxmlformats.org/officeDocument/2006/relationships/hyperlink" Target="https://api.yokak.gov.tr/Storage/odtu/2021/ProofFiles/Kan%C4%B1t%20B.3.2.1.%20%C3%96GEM%20%C3%96%C4%9Frenci%20Memnuniyet%20Anket%20Raporu%20-%20Lisans.pdf" TargetMode="External"/><Relationship Id="rId12" Type="http://schemas.openxmlformats.org/officeDocument/2006/relationships/diagramLayout" Target="../diagrams/layout31.xml"/><Relationship Id="rId2" Type="http://schemas.openxmlformats.org/officeDocument/2006/relationships/hyperlink" Target="https://kalite.metu.edu.tr/tr/kalite-yonetim-rehberi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.yokak.gov.tr/Storage/odtu/2021/ProofFiles/Kan%C4%B1t%20B.3.3.4.%20B%C4%B0DB%20Faaliyet%20Raporu-2021.pdf" TargetMode="External"/><Relationship Id="rId11" Type="http://schemas.openxmlformats.org/officeDocument/2006/relationships/diagramData" Target="../diagrams/data31.xml"/><Relationship Id="rId5" Type="http://schemas.openxmlformats.org/officeDocument/2006/relationships/hyperlink" Target="https://open.metu.edu.tr/" TargetMode="External"/><Relationship Id="rId15" Type="http://schemas.microsoft.com/office/2007/relationships/diagramDrawing" Target="../diagrams/drawing31.xml"/><Relationship Id="rId10" Type="http://schemas.openxmlformats.org/officeDocument/2006/relationships/hyperlink" Target="https://api.yokak.gov.tr/Storage/odtu/2021/ProofFiles/Kan%C4%B1t%20B.3.3.1.%20Sosyal%20Hizmet%20Tesisleri%202021%20Y%C4%B1l%C4%B1%20Faaliyet%20Raporu.pdf" TargetMode="External"/><Relationship Id="rId4" Type="http://schemas.openxmlformats.org/officeDocument/2006/relationships/hyperlink" Target="https://api.yokak.gov.tr/Storage/odtu/2021/ProofFiles/Kan%C4%B1t%20B.3.3.7.%20COV%C4%B0D-19%20Tesis%20Kullan%C4%B1m%C4%B1na%20Y%C3%B6nelik%20D%C3%BCzenleme%20Duyurusu.jpeg" TargetMode="External"/><Relationship Id="rId9" Type="http://schemas.openxmlformats.org/officeDocument/2006/relationships/hyperlink" Target="https://api.yokak.gov.tr/Storage/odtu/2021/ProofFiles/Kan%C4%B1t%20B.3.3.2.%20SKSDB%20Faaliyet%20Raporu.pdf" TargetMode="External"/><Relationship Id="rId14" Type="http://schemas.openxmlformats.org/officeDocument/2006/relationships/diagramColors" Target="../diagrams/colors3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Ek%20Kan%C4%B1t%20B.3.4.15.%20%C3%9Cniversitemizde%20%C3%B6zel%20donan%C4%B1ml%C4%B1%20ara%C3%A7lar.pdf" TargetMode="External"/><Relationship Id="rId13" Type="http://schemas.openxmlformats.org/officeDocument/2006/relationships/hyperlink" Target="https://api.yokak.gov.tr/Storage/odtu/2021/ProofFiles/Kan%C4%B1t%20B.3.3.2.%20SKSDB%20Faaliyet%20Raporu.pdf" TargetMode="External"/><Relationship Id="rId18" Type="http://schemas.openxmlformats.org/officeDocument/2006/relationships/hyperlink" Target="https://api.yokak.gov.tr/Storage/odtu/2021/ProofFiles/Kan%C4%B1t%20B.3.4.11.%20Ad%C4%B1mODT%C3%9C%20Ofisi%20Faaliyet%20Raporu-2021.pdf" TargetMode="External"/><Relationship Id="rId26" Type="http://schemas.openxmlformats.org/officeDocument/2006/relationships/hyperlink" Target="https://api.yokak.gov.tr/Storage/odtu/2021/ProofFiles/Kan%C4%B1t%20B.3.4.6.%20Y%C3%96K%20Engelsiz%20%C3%9Cniversite%20%C3%96d%C3%BClleri%20%E2%80%93%202021.pdf" TargetMode="External"/><Relationship Id="rId3" Type="http://schemas.openxmlformats.org/officeDocument/2006/relationships/hyperlink" Target="https://api.yokak.gov.tr/Storage/odtu/2021/ProofFiles/Kan%C4%B1t%20B.3.4.8.%20ODT%C3%9C%20Burs%20ve%20Yard%C4%B1m%20Y%C3%B6nergesi.pdf" TargetMode="External"/><Relationship Id="rId21" Type="http://schemas.openxmlformats.org/officeDocument/2006/relationships/diagramData" Target="../diagrams/data32.xml"/><Relationship Id="rId7" Type="http://schemas.openxmlformats.org/officeDocument/2006/relationships/hyperlink" Target="https://api.yokak.gov.tr/Storage/odtu/2021/ProofFiles/Kan%C4%B1t%20B.3.4.9.%20Gereksinim%20Burslar%C4%B1.pdf" TargetMode="External"/><Relationship Id="rId12" Type="http://schemas.openxmlformats.org/officeDocument/2006/relationships/hyperlink" Target="https://apiozdegerlendirme.metu.edu.tr/Storage/122611/5/GostergeCevapProofFiles/Kan%C4%B1t%20B.5.4.7.%C3%96%C4%9Frenci%20Asistanl%C4%B1%C4%9F%C4%B1%20Hizmet%20De%C4%9Ferlendirme%20Raporu%20%C3%96rne%C4%9Fi.pdf" TargetMode="External"/><Relationship Id="rId17" Type="http://schemas.openxmlformats.org/officeDocument/2006/relationships/hyperlink" Target="https://api.yokak.gov.tr/Storage/odtu/2021/ProofFiles/Kan%C4%B1t%20B.3.4.4.%20Engelsiz%20ODT%C3%9C%20Faaliyet%20Raporu%20%E2%80%93%202021.pdf" TargetMode="External"/><Relationship Id="rId25" Type="http://schemas.microsoft.com/office/2007/relationships/diagramDrawing" Target="../diagrams/drawing32.xml"/><Relationship Id="rId2" Type="http://schemas.openxmlformats.org/officeDocument/2006/relationships/hyperlink" Target="https://api.yokak.gov.tr/Storage/odtu/2021/ProofFiles/Kan%C4%B1t%20B.3.4.1.%20Dezavantajl%C4%B1%20%C3%B6%C4%9Frencilere%20y%C3%B6nelik%20ders%20materyallerinde%20dikkat%20edilecek%20hususlar%20dok%C3%BCman%C4%B1n%20kopyas%C4%B1.pdf" TargetMode="External"/><Relationship Id="rId16" Type="http://schemas.openxmlformats.org/officeDocument/2006/relationships/hyperlink" Target="https://api.yokak.gov.tr/Storage/odtu/2021/ProofFiles/Ek%20Kan%C4%B1t%20B.3.4.12.%20Akademik%20Uyarlama%20Mektubu%20S%C3%BCreci.pdf" TargetMode="External"/><Relationship Id="rId20" Type="http://schemas.openxmlformats.org/officeDocument/2006/relationships/hyperlink" Target="http://apiozdegerlendirme.metu.edu.tr/Storage/122611/5/GostergeCevapProofFiles/Kan%C4%B1t%20B.5.4.3.YK%20Karar%C4%B1%20%C3%96rne%C4%9Fi.pdf" TargetMode="External"/><Relationship Id="rId29" Type="http://schemas.openxmlformats.org/officeDocument/2006/relationships/hyperlink" Target="http://eot.metu.edu.tr/tr/tum-duyurular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.yokak.gov.tr/Storage/odtu/2021/ProofFiles/Ek%20Kan%C4%B1t%20B.3.4.14.%20Engelsiz%20ODT%C3%9C%20Birimi%20%C3%96%C4%9Frenciler%20ile%20ileti%C5%9Fim%20s%C3%BCre%C3%A7%20haritas%C4%B1.pdf" TargetMode="External"/><Relationship Id="rId11" Type="http://schemas.openxmlformats.org/officeDocument/2006/relationships/hyperlink" Target="http://apiozdegerlendirme.metu.edu.tr/Storage/122611/5/GostergeCevapProofFiles/Kan%C4%B1t%20B.5.4.6.Uzaktan%20%C3%96gretim%20Erisilebilirli%C4%9Fi%20Degerlendirme%20Anketi.pdf" TargetMode="External"/><Relationship Id="rId24" Type="http://schemas.openxmlformats.org/officeDocument/2006/relationships/diagramColors" Target="../diagrams/colors32.xml"/><Relationship Id="rId5" Type="http://schemas.openxmlformats.org/officeDocument/2006/relationships/hyperlink" Target="https://api.yokak.gov.tr/Storage/odtu/2021/ProofFiles/Kan%C4%B1t%20B.3.4.2.%20Engelli%20%C3%96%C4%9Frenci%20Dan%C4%B1%C5%9Fmanlar%C4%B1.pdf" TargetMode="External"/><Relationship Id="rId15" Type="http://schemas.openxmlformats.org/officeDocument/2006/relationships/hyperlink" Target="https://api.yokak.gov.tr/Storage/odtu/2021/ProofFiles/Kan%C4%B1t%20B.3.4.7.%20Uluslararas%C4%B1%20%C3%96%C4%9Frenci%20Ofisi%20Burs%20Olanaklar%C4%B1%20-%20%C3%96rnek%20S%C3%BCre%C3%A7.pdf" TargetMode="External"/><Relationship Id="rId23" Type="http://schemas.openxmlformats.org/officeDocument/2006/relationships/diagramQuickStyle" Target="../diagrams/quickStyle32.xml"/><Relationship Id="rId28" Type="http://schemas.openxmlformats.org/officeDocument/2006/relationships/hyperlink" Target="https://engelsiz.metu.edu.tr/tr/ders-partnerligi" TargetMode="External"/><Relationship Id="rId10" Type="http://schemas.openxmlformats.org/officeDocument/2006/relationships/hyperlink" Target="http://apiozdegerlendirme.metu.edu.tr/Storage/122611/5/GostergeCevapProofFiles/O%C4%B0DB%20Faaliyet%20G%C3%B6revleri.JPG" TargetMode="External"/><Relationship Id="rId19" Type="http://schemas.openxmlformats.org/officeDocument/2006/relationships/hyperlink" Target="https://api.yokak.gov.tr/Storage/odtu/2021/ProofFiles/Ek%20Kan%C4%B1t%20B.3.4.13.%20Akademik%20Uyarlama%20Mektubu%20%C3%96rne%C4%9Fi.pdf" TargetMode="External"/><Relationship Id="rId4" Type="http://schemas.openxmlformats.org/officeDocument/2006/relationships/hyperlink" Target="https://api.yokak.gov.tr/Storage/odtu/2021/ProofFiles/Kan%C4%B1t%20B.3.4.10.%20%C3%96%C4%9Frenci%20Burs%20Olanaklar%C4%B1,%20Burslar%20ve%20Ba%C5%9Fvuru%20S%C3%BCreci.pdf" TargetMode="External"/><Relationship Id="rId9" Type="http://schemas.openxmlformats.org/officeDocument/2006/relationships/hyperlink" Target="https://api.yokak.gov.tr/Storage/odtu/2021/ProofFiles/Kan%C4%B1t%20B.3.4.3.%20ODTUClass%20Engelli%20%C3%96%C4%9Frenciler%20Bilgi%20Alan%C4%B1.jpeg" TargetMode="External"/><Relationship Id="rId14" Type="http://schemas.openxmlformats.org/officeDocument/2006/relationships/hyperlink" Target="https://api.yokak.gov.tr/Storage/odtu/2021/ProofFiles/Kan%C4%B1t%20B.3.4.5.%20NaturalReader%20Edu%20%C3%9Cyelik%20duyurusu.pdf" TargetMode="External"/><Relationship Id="rId22" Type="http://schemas.openxmlformats.org/officeDocument/2006/relationships/diagramLayout" Target="../diagrams/layout32.xml"/><Relationship Id="rId27" Type="http://schemas.openxmlformats.org/officeDocument/2006/relationships/hyperlink" Target="https://engelsiz.metu.edu.tr/tr/not-tutucu-hizmeti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Kan%C4%B1t%20B.3.2.1.%20%C3%96GEM%20%C3%96%C4%9Frenci%20Memnuniyet%20Anket%20Raporu%20-%20Lisans.pdf" TargetMode="External"/><Relationship Id="rId13" Type="http://schemas.openxmlformats.org/officeDocument/2006/relationships/diagramQuickStyle" Target="../diagrams/quickStyle33.xml"/><Relationship Id="rId3" Type="http://schemas.openxmlformats.org/officeDocument/2006/relationships/hyperlink" Target="https://sksdb.metu.edu.tr/organizasyon-semasi" TargetMode="External"/><Relationship Id="rId7" Type="http://schemas.openxmlformats.org/officeDocument/2006/relationships/hyperlink" Target="https://api.yokak.gov.tr/Storage/odtu/2021/ProofFiles/Kan%C4%B1t%20A.2.1.6.%20SP%202018-2022%202021%20y%C4%B1l%C4%B1%20Performans%20De%C4%9Ferlendirme%20Raporu.pdf" TargetMode="External"/><Relationship Id="rId12" Type="http://schemas.openxmlformats.org/officeDocument/2006/relationships/diagramLayout" Target="../diagrams/layout33.xml"/><Relationship Id="rId2" Type="http://schemas.openxmlformats.org/officeDocument/2006/relationships/hyperlink" Target="https://kalite.metu.edu.tr/tr/kalite-yonetim-rehberi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piozdegerlendirme.metu.edu.tr/Storage/122611/5/GostergeCevapProofFiles/SKSDB%20Faaliyet%20G%C3%B6revleri.JPG" TargetMode="External"/><Relationship Id="rId11" Type="http://schemas.openxmlformats.org/officeDocument/2006/relationships/diagramData" Target="../diagrams/data33.xml"/><Relationship Id="rId5" Type="http://schemas.openxmlformats.org/officeDocument/2006/relationships/hyperlink" Target="https://api.yokak.gov.tr/Storage/odtu/2021/ProofFiles/Kan%C4%B1t%20B.3.3.2.%20SKSDB%20Faaliyet%20Raporu.pdf" TargetMode="External"/><Relationship Id="rId15" Type="http://schemas.microsoft.com/office/2007/relationships/diagramDrawing" Target="../diagrams/drawing33.xml"/><Relationship Id="rId10" Type="http://schemas.openxmlformats.org/officeDocument/2006/relationships/hyperlink" Target="https://api.yokak.gov.tr/Storage/odtu/2021/ProofFiles/Kan%C4%B1t%20B.3.5.4.%20TBM%20Faaliyet%20Raporu-2021.pdf" TargetMode="External"/><Relationship Id="rId4" Type="http://schemas.openxmlformats.org/officeDocument/2006/relationships/hyperlink" Target="http://yurtlar.metu.edu.tr/basvuru-ve-kayit" TargetMode="External"/><Relationship Id="rId9" Type="http://schemas.openxmlformats.org/officeDocument/2006/relationships/hyperlink" Target="https://api.yokak.gov.tr/Storage/odtu/2021/ProofFiles/Kan%C4%B1t%20B.3.5.3.%20SEM%20Faaliyet%20Raporu-2021.pdf" TargetMode="External"/><Relationship Id="rId14" Type="http://schemas.openxmlformats.org/officeDocument/2006/relationships/diagramColors" Target="../diagrams/colors3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pdb.metu.edu.tr/tr/ogretim-uyesi-atama-ve-yukseltme-kriterleri-yukseltmeler" TargetMode="External"/><Relationship Id="rId13" Type="http://schemas.openxmlformats.org/officeDocument/2006/relationships/hyperlink" Target="https://api.yokak.gov.tr/Storage/odtu/2021/ProofFiles/Kan%C4%B1t%20B.4.1.8.%20End%C3%BCstriyel%20Tasar%C4%B1m%20B%C3%B6l%C3%BCm%C3%BC%20Ders%20Da%C4%9F%C4%B1l%C4%B1m%20Dengesi,%20atama,%20y%C3%BCkseltme,%20norm%20kadro%20%C3%A7al%C4%B1%C5%9Fmas%C4%B1.pdf" TargetMode="External"/><Relationship Id="rId18" Type="http://schemas.openxmlformats.org/officeDocument/2006/relationships/diagramColors" Target="../diagrams/colors34.xml"/><Relationship Id="rId3" Type="http://schemas.openxmlformats.org/officeDocument/2006/relationships/hyperlink" Target="https://api.yokak.gov.tr/Storage/odtu/2021/ProofFiles/Kan%C4%B1t%20B.4.1.3.%20Uluslararas%C4%B1%20%C3%96%C4%9Fretim%20%C3%BCyesi%20al%C4%B1m%C4%B1%20ile%20ilgili%20bilgiler.pdf" TargetMode="External"/><Relationship Id="rId7" Type="http://schemas.openxmlformats.org/officeDocument/2006/relationships/hyperlink" Target="http://apiozdegerlendirme.metu.edu.tr/Storage/122611/5/GostergeCevapProofFiles/2023-2027%20Ama%C3%A7%20ve%20Hedef%20%C3%96rnerileri.docx" TargetMode="External"/><Relationship Id="rId12" Type="http://schemas.openxmlformats.org/officeDocument/2006/relationships/hyperlink" Target="https://api.yokak.gov.tr/Storage/odtu/2021/ProofFiles/Kan%C4%B1t%20B.4.1.2.%20Atama%20y%C3%BCkseltme%20kriterleri%20g%C3%BCncelleme%20duyurusu.pdf" TargetMode="External"/><Relationship Id="rId17" Type="http://schemas.openxmlformats.org/officeDocument/2006/relationships/diagramQuickStyle" Target="../diagrams/quickStyle34.xml"/><Relationship Id="rId2" Type="http://schemas.openxmlformats.org/officeDocument/2006/relationships/hyperlink" Target="https://api.yokak.gov.tr/Storage/odtu/2021/ProofFiles/Kan%C4%B1t%20B.4.1.1.%20Atama%20Y%C3%BCkselme%20Kriterleri.pdf" TargetMode="External"/><Relationship Id="rId16" Type="http://schemas.openxmlformats.org/officeDocument/2006/relationships/diagramLayout" Target="../diagrams/layout3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piozdegerlendirme.metu.edu.tr/Storage/122611/5/GostergeCevapProofFiles/PDB%20Faaliyet%20G%C3%B6revleri.JPG" TargetMode="External"/><Relationship Id="rId11" Type="http://schemas.openxmlformats.org/officeDocument/2006/relationships/hyperlink" Target="https://api.yokak.gov.tr/Storage/odtu/2021/ProofFiles/Kan%C4%B1t%20B.4.1.4.%20ODT%C3%9C%20Fen%20Edebiyat%20Fak%C3%BCltesi%20Atama%20Kriterleri.pdf" TargetMode="External"/><Relationship Id="rId5" Type="http://schemas.openxmlformats.org/officeDocument/2006/relationships/hyperlink" Target="https://api.yokak.gov.tr/Storage/odtu/2021/ProofFiles/Kan%C4%B1t%20B.4.1.7.%20%C3%96%C4%9Fretim%20Eleman%C4%B1%20Ders%20Y%C3%BCk%C3%BC%20Da%C4%9F%C4%B1l%C4%B1m%C4%B1%20Mevzuat%C4%B1.jpeg" TargetMode="External"/><Relationship Id="rId15" Type="http://schemas.openxmlformats.org/officeDocument/2006/relationships/diagramData" Target="../diagrams/data34.xml"/><Relationship Id="rId10" Type="http://schemas.openxmlformats.org/officeDocument/2006/relationships/hyperlink" Target="https://api.yokak.gov.tr/Storage/odtu/2021/ProofFiles/Kan%C4%B1t%20B.3.3.2.%20SKSDB%20Faaliyet%20Raporu.pdf" TargetMode="External"/><Relationship Id="rId19" Type="http://schemas.microsoft.com/office/2007/relationships/diagramDrawing" Target="../diagrams/drawing34.xml"/><Relationship Id="rId4" Type="http://schemas.openxmlformats.org/officeDocument/2006/relationships/hyperlink" Target="https://api.yokak.gov.tr/Storage/odtu/2021/ProofFiles/Kan%C4%B1t%20B.4.1.5.%20ODT%C3%9C%202018-2022%20Stratejik%20Plan%C4%B1.pdf" TargetMode="External"/><Relationship Id="rId9" Type="http://schemas.openxmlformats.org/officeDocument/2006/relationships/hyperlink" Target="https://api.yokak.gov.tr/Storage/odtu/2021/ProofFiles/Kan%C4%B1t%20A.2.1.6.%20SP%202018-2022%202021%20y%C4%B1l%C4%B1%20Performans%20De%C4%9Ferlendirme%20Raporu.pdf" TargetMode="External"/><Relationship Id="rId14" Type="http://schemas.openxmlformats.org/officeDocument/2006/relationships/hyperlink" Target="https://api.yokak.gov.tr/Storage/odtu/2021/ProofFiles/Kan%C4%B1t%20B.4.1.10.%20E%C4%9Fitim%20Fak%C3%BCltesi%20Fak%C3%BClte%20Y%C3%B6netim%20Kurulu%20Toplant%C4%B1s%C4%B1.pdf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apiozdegerlendirme.metu.edu.tr/Storage/122611/5/GostergeCevapProofFiles/2023-2027%20Ama%C3%A7%20ve%20Hedef%20%C3%96rnerileri.docx" TargetMode="External"/><Relationship Id="rId13" Type="http://schemas.openxmlformats.org/officeDocument/2006/relationships/hyperlink" Target="https://api.yokak.gov.tr/Storage/odtu/2021/ProofFiles/Kan%C4%B1t%20B.4.2.3.%20%C3%96GEM%20Seminerleri%20-%20%C3%96rnek.png" TargetMode="External"/><Relationship Id="rId18" Type="http://schemas.openxmlformats.org/officeDocument/2006/relationships/diagramLayout" Target="../diagrams/layout35.xml"/><Relationship Id="rId3" Type="http://schemas.openxmlformats.org/officeDocument/2006/relationships/hyperlink" Target="https://agep.metu.edu.tr/tr/agep-hakkinda" TargetMode="External"/><Relationship Id="rId21" Type="http://schemas.microsoft.com/office/2007/relationships/diagramDrawing" Target="../diagrams/drawing35.xml"/><Relationship Id="rId7" Type="http://schemas.openxmlformats.org/officeDocument/2006/relationships/hyperlink" Target="http://apiozdegerlendirme.metu.edu.tr/Storage/122611/5/GostergeCevapProofFiles/%C3%96GEM%20faaliyet%20g%C3%B6revleri.JPG" TargetMode="External"/><Relationship Id="rId12" Type="http://schemas.openxmlformats.org/officeDocument/2006/relationships/hyperlink" Target="https://api.yokak.gov.tr/Storage/odtu/2021/ProofFiles/Kan%C4%B1t%20B.4.2.2.%20PDB%20Faaliyet%20Raporu-2021-Akademik.pdf" TargetMode="External"/><Relationship Id="rId17" Type="http://schemas.openxmlformats.org/officeDocument/2006/relationships/diagramData" Target="../diagrams/data35.xml"/><Relationship Id="rId2" Type="http://schemas.openxmlformats.org/officeDocument/2006/relationships/hyperlink" Target="https://kalite.metu.edu.tr/tr/kalite-yonetim-rehberi" TargetMode="External"/><Relationship Id="rId16" Type="http://schemas.openxmlformats.org/officeDocument/2006/relationships/hyperlink" Target="https://api.yokak.gov.tr/Storage/odtu/2021/ProofFiles/Kan%C4%B1t%20B.4.2.5.%20Uzaktan%20E%C4%9Fitim%20S%C4%B1k%C3%A7a%20Sorulan%20Sorular.pdf" TargetMode="External"/><Relationship Id="rId20" Type="http://schemas.openxmlformats.org/officeDocument/2006/relationships/diagramColors" Target="../diagrams/colors3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piozdegerlendirme.metu.edu.tr/Storage/122611/5/GostergeCevapProofFiles/%C3%96TDO%20Faaliyet%20G%C3%B6revleri.JPG" TargetMode="External"/><Relationship Id="rId11" Type="http://schemas.openxmlformats.org/officeDocument/2006/relationships/hyperlink" Target="https://agep.metu.edu.tr/tr" TargetMode="External"/><Relationship Id="rId5" Type="http://schemas.openxmlformats.org/officeDocument/2006/relationships/hyperlink" Target="http://apiozdegerlendirme.metu.edu.tr/Storage/122611/5/GostergeCevapProofFiles/PDB%20Faaliyet%20G%C3%B6revleri.JPG" TargetMode="External"/><Relationship Id="rId15" Type="http://schemas.openxmlformats.org/officeDocument/2006/relationships/hyperlink" Target="https://api.yokak.gov.tr/Storage/odtu/2021/ProofFiles/Kan%C4%B1t%20B.4.2.6.%20KDDB%20Seminerleri%20Listesi-Mart%202022.PNG" TargetMode="External"/><Relationship Id="rId10" Type="http://schemas.openxmlformats.org/officeDocument/2006/relationships/hyperlink" Target="https://api.yokak.gov.tr/Storage/odtu/2021/ProofFiles/Kan%C4%B1t%20A.2.1.6.%20SP%202018-2022%202021%20y%C4%B1l%C4%B1%20Performans%20De%C4%9Ferlendirme%20Raporu.pdf" TargetMode="External"/><Relationship Id="rId19" Type="http://schemas.openxmlformats.org/officeDocument/2006/relationships/diagramQuickStyle" Target="../diagrams/quickStyle35.xml"/><Relationship Id="rId4" Type="http://schemas.openxmlformats.org/officeDocument/2006/relationships/hyperlink" Target="http://apiozdegerlendirme.metu.edu.tr/Storage/122611/5/GostergeCevapProofFiles/AGEP%20Mod%C3%BCller.jpg" TargetMode="External"/><Relationship Id="rId9" Type="http://schemas.openxmlformats.org/officeDocument/2006/relationships/hyperlink" Target="http://apiozdegerlendirme.metu.edu.tr/Storage/122611/5/GostergeCevapProofFiles/AGEP%20B%C4%B0LG%C4%B0.pdf" TargetMode="External"/><Relationship Id="rId14" Type="http://schemas.openxmlformats.org/officeDocument/2006/relationships/hyperlink" Target="https://api.yokak.gov.tr/Storage/odtu/2021/ProofFiles/Kan%C4%B1t%20B.4.2.4.%20UZEM%20Seminerleri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Kan%C4%B1t%20B.4.3.1.%20Parlar%20Vakf%C4%B1%202021%20Y%C4%B1l%C4%B1%20%C3%96d%C3%BCl%20Listesi.pdf" TargetMode="External"/><Relationship Id="rId13" Type="http://schemas.openxmlformats.org/officeDocument/2006/relationships/diagramLayout" Target="../diagrams/layout36.xml"/><Relationship Id="rId3" Type="http://schemas.openxmlformats.org/officeDocument/2006/relationships/hyperlink" Target="https://pdb.metu.edu.tr/tr/system/files/diger/akademik_tesvik_odenegi_yonetmeligi_degisikliklerin_yansitildigi_nihai_surum-24.01.2020.pdf" TargetMode="External"/><Relationship Id="rId7" Type="http://schemas.openxmlformats.org/officeDocument/2006/relationships/hyperlink" Target="https://api.yokak.gov.tr/Storage/odtu/2021/ProofFiles/Kan%C4%B1t%20B.3.3.2.%20SKSDB%20Faaliyet%20Raporu.pdf" TargetMode="External"/><Relationship Id="rId12" Type="http://schemas.openxmlformats.org/officeDocument/2006/relationships/diagramData" Target="../diagrams/data36.xml"/><Relationship Id="rId17" Type="http://schemas.openxmlformats.org/officeDocument/2006/relationships/hyperlink" Target="http://atosis.metu.edu.tr/" TargetMode="External"/><Relationship Id="rId2" Type="http://schemas.openxmlformats.org/officeDocument/2006/relationships/hyperlink" Target="https://kalite.metu.edu.tr/tr/kalite-yonetim-rehberi" TargetMode="External"/><Relationship Id="rId16" Type="http://schemas.microsoft.com/office/2007/relationships/diagramDrawing" Target="../diagrams/drawing3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.yokak.gov.tr/Storage/odtu/2021/ProofFiles/Kan%C4%B1t%20B.4.2.2.%20PDB%20Faaliyet%20Raporu-2021-Akademik.pdf" TargetMode="External"/><Relationship Id="rId11" Type="http://schemas.openxmlformats.org/officeDocument/2006/relationships/hyperlink" Target="http://apiozdegerlendirme.metu.edu.tr/Storage/122611/5/GostergeCevapProofFiles/Akademik%20Tel%C5%9Fvik%20Uygulama.pdf" TargetMode="External"/><Relationship Id="rId5" Type="http://schemas.openxmlformats.org/officeDocument/2006/relationships/hyperlink" Target="http://apiozdegerlendirme.metu.edu.tr/Storage/122611/5/GostergeCevapProofFiles/2023-2027%20Ama%C3%A7%20ve%20Hedef%20%C3%96rnerileri.docx" TargetMode="External"/><Relationship Id="rId15" Type="http://schemas.openxmlformats.org/officeDocument/2006/relationships/diagramColors" Target="../diagrams/colors36.xml"/><Relationship Id="rId10" Type="http://schemas.openxmlformats.org/officeDocument/2006/relationships/hyperlink" Target="https://api.yokak.gov.tr/Storage/odtu/2021/ProofFiles/Kan%C4%B1t%20B.4.2.5.%20Uzaktan%20E%C4%9Fitim%20S%C4%B1k%C3%A7a%20Sorulan%20Sorular.pdf" TargetMode="External"/><Relationship Id="rId4" Type="http://schemas.openxmlformats.org/officeDocument/2006/relationships/hyperlink" Target="http://apiozdegerlendirme.metu.edu.tr/Storage/122611/5/GostergeCevapProofFiles/PDB%20Faaliyet%20G%C3%B6revleri.JPG" TargetMode="External"/><Relationship Id="rId9" Type="http://schemas.openxmlformats.org/officeDocument/2006/relationships/hyperlink" Target="https://api.yokak.gov.tr/Storage/odtu/2021/ProofFiles/Kan%C4%B1t%20B.4.3.2.%20ODT%C3%9C%20Geli%C5%9Ftirme%20Vakf%C4%B1%20Yay%C4%B1n%20%C3%96d%C3%BClleri.pdf" TargetMode="External"/><Relationship Id="rId14" Type="http://schemas.openxmlformats.org/officeDocument/2006/relationships/diagramQuickStyle" Target="../diagrams/quickStyle3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bapsis.metu.edu.tr/Default2.aspx" TargetMode="External"/><Relationship Id="rId13" Type="http://schemas.openxmlformats.org/officeDocument/2006/relationships/hyperlink" Target="https://api.yokak.gov.tr/Storage/odtu/2021/ProofFiles/Kan%C4%B1t%20B.3.3.2.%20SKSDB%20Faaliyet%20Raporu.pdf" TargetMode="External"/><Relationship Id="rId18" Type="http://schemas.openxmlformats.org/officeDocument/2006/relationships/hyperlink" Target="https://api.yokak.gov.tr/Storage/odtu/2021/ProofFiles/Kan%C4%B1t%20C.1.1.13.%20TCEP%20Duyurusu.jpeg" TargetMode="External"/><Relationship Id="rId26" Type="http://schemas.openxmlformats.org/officeDocument/2006/relationships/hyperlink" Target="https://api.yokak.gov.tr/Storage/odtu/2021/ProofFiles/Kan%C4%B1t%20C.2.2.2.%20Ara%C5%9Ft%C4%B1rma%20Merkezleri.pdf" TargetMode="External"/><Relationship Id="rId3" Type="http://schemas.openxmlformats.org/officeDocument/2006/relationships/hyperlink" Target="https://api.yokak.gov.tr/Storage/odtu/2021/ProofFiles/Kan%C4%B1t%20C.1.1.3.%20ODT%C3%9C%E2%80%99de%20Ara%C5%9Ft%C4%B1rma%20Y%C3%B6netimi.pdf" TargetMode="External"/><Relationship Id="rId21" Type="http://schemas.openxmlformats.org/officeDocument/2006/relationships/diagramLayout" Target="../diagrams/layout37.xml"/><Relationship Id="rId7" Type="http://schemas.openxmlformats.org/officeDocument/2006/relationships/hyperlink" Target="https://ak.metu.edu.tr/" TargetMode="External"/><Relationship Id="rId12" Type="http://schemas.openxmlformats.org/officeDocument/2006/relationships/hyperlink" Target="https://api.yokak.gov.tr/Storage/odtu/2021/ProofFiles/Kan%C4%B1t%20A.2.1.6.%20SP%202018-2022%202021%20y%C4%B1l%C4%B1%20Performans%20De%C4%9Ferlendirme%20Raporu.pdf" TargetMode="External"/><Relationship Id="rId17" Type="http://schemas.openxmlformats.org/officeDocument/2006/relationships/hyperlink" Target="https://api.yokak.gov.tr/Storage/odtu/2021/ProofFiles/Kan%C4%B1t%20C.1.1.11.%20Ufuk%20Avrupa%20Komisyonu%20Toplant%C4%B1%20Daveti.pdf" TargetMode="External"/><Relationship Id="rId25" Type="http://schemas.openxmlformats.org/officeDocument/2006/relationships/hyperlink" Target="https://skybis.metu.edu.tr/" TargetMode="External"/><Relationship Id="rId2" Type="http://schemas.openxmlformats.org/officeDocument/2006/relationships/hyperlink" Target="https://api.yokak.gov.tr/Storage/odtu/2021/ProofFiles/Kan%C4%B1t%20C.1.1.1.%20Ara%C5%9Ft%C4%B1rma%20Organizasyon%20%C5%9Eemas%C4%B1.jpeg" TargetMode="External"/><Relationship Id="rId16" Type="http://schemas.openxmlformats.org/officeDocument/2006/relationships/hyperlink" Target="https://api.yokak.gov.tr/Storage/odtu/2021/ProofFiles/Kan%C4%B1t%20C.1.1.10.%20Ara%C5%9Ft%C4%B1rma%20Bilgi%20G%C3%BCn%C3%BC%20Seminer%20Plan%C4%B1.pdf" TargetMode="External"/><Relationship Id="rId20" Type="http://schemas.openxmlformats.org/officeDocument/2006/relationships/diagramData" Target="../diagrams/data3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.yokak.gov.tr/Storage/odtu/2021/ProofFiles/Kan%C4%B1t%20A.5.1.8.%20ODT%C3%9C%202018-2022%20SP%20syf%2066-67.pdf" TargetMode="External"/><Relationship Id="rId11" Type="http://schemas.openxmlformats.org/officeDocument/2006/relationships/hyperlink" Target="https://api.yokak.gov.tr/Storage/odtu/2021/ProofFiles/Kan%C4%B1t%20C.1.1.6.%20Ara%C5%9Ft%C4%B1rmalar%20Koordinat%C3%B6rl%C3%BC%C4%9F%C3%BC%202021%20Y%C4%B1l%C4%B1%20Faaliyet%20Raporu.pdf" TargetMode="External"/><Relationship Id="rId24" Type="http://schemas.microsoft.com/office/2007/relationships/diagramDrawing" Target="../diagrams/drawing37.xml"/><Relationship Id="rId5" Type="http://schemas.openxmlformats.org/officeDocument/2006/relationships/hyperlink" Target="https://api.yokak.gov.tr/Storage/odtu/2021/ProofFiles/Kan%C4%B1t%20C.1.1.5.%20ODTU%20Ara%C5%9Ft%C4%B1rma%20ve%20Geli%C5%9Ftirme%20Politikas%C4%B1.pdf" TargetMode="External"/><Relationship Id="rId15" Type="http://schemas.openxmlformats.org/officeDocument/2006/relationships/hyperlink" Target="https://api.yokak.gov.tr/Storage/odtu/2021/ProofFiles/Kan%C4%B1t%20C.1.1.9.%20Ara%C5%9Ft%C4%B1rma%20Bilgi%20G%C3%BCnleri.pdf" TargetMode="External"/><Relationship Id="rId23" Type="http://schemas.openxmlformats.org/officeDocument/2006/relationships/diagramColors" Target="../diagrams/colors37.xml"/><Relationship Id="rId10" Type="http://schemas.openxmlformats.org/officeDocument/2006/relationships/hyperlink" Target="http://apiozdegerlendirme.metu.edu.tr/Storage/122611/5/GostergeCevapProofFiles/Ara%C5%9Ft%C4%B1rmalar%20Koordinat%C3%B6rl%C3%BC%C4%9F%C3%BC%20Faaliyet%20Raporlar%C4%B1.JPG" TargetMode="External"/><Relationship Id="rId19" Type="http://schemas.openxmlformats.org/officeDocument/2006/relationships/hyperlink" Target="https://api.yokak.gov.tr/Storage/odtu/2021/ProofFiles/Kan%C4%B1t%20C.1.1.14.%20Ad%C4%B1mODT%C3%9C%20Lisans%20Ara%C5%9Ft%C4%B1rmalar%C4%B1%20G%C3%BCn%C3%BC.jpeg" TargetMode="External"/><Relationship Id="rId4" Type="http://schemas.openxmlformats.org/officeDocument/2006/relationships/hyperlink" Target="https://api.yokak.gov.tr/Storage/odtu/2021/ProofFiles/Kan%C4%B1t%20C.1.1.4.%20ODT%C3%9C%20Stratejik%20Plan%C4%B1%202018-2022%20Syf.%2064-71.pdf" TargetMode="External"/><Relationship Id="rId9" Type="http://schemas.openxmlformats.org/officeDocument/2006/relationships/hyperlink" Target="http://apiozdegerlendirme.metu.edu.tr/Storage/122611/5/GostergeCevapProofFiles/2023-2027%20Ama%C3%A7%20ve%20Hedef%20%C3%96rnerileri.docx" TargetMode="External"/><Relationship Id="rId14" Type="http://schemas.openxmlformats.org/officeDocument/2006/relationships/hyperlink" Target="https://api.yokak.gov.tr/Storage/odtu/2021/ProofFiles/Kan%C4%B1t%20C.1.1.12.%20Ufuk%20Avrupa%20Komisyonu%20Toplant%C4%B1%20Plan%C4%B1.pdf" TargetMode="External"/><Relationship Id="rId22" Type="http://schemas.openxmlformats.org/officeDocument/2006/relationships/diagramQuickStyle" Target="../diagrams/quickStyle3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Ek%20Kan%C4%B1t%20C.1.2.19.%20BAP%20Projeleri%20Mevzuatlar.pdf" TargetMode="External"/><Relationship Id="rId13" Type="http://schemas.openxmlformats.org/officeDocument/2006/relationships/hyperlink" Target="https://api.yokak.gov.tr/Storage/odtu/2021/ProofFiles/Ek%20Kan%C4%B1t%20C.1.2.22.%20Kurumsal%20Mali%20Durum%20ve%20Beklentiler%20Raporu%20Sayfa%2028.pdf" TargetMode="External"/><Relationship Id="rId18" Type="http://schemas.openxmlformats.org/officeDocument/2006/relationships/hyperlink" Target="https://api.yokak.gov.tr/Storage/odtu/2021/ProofFiles/Kan%C4%B1t%20C.1.2.11.%20Merkez%20Laboratuvar%C4%B1.pdf" TargetMode="External"/><Relationship Id="rId26" Type="http://schemas.openxmlformats.org/officeDocument/2006/relationships/diagramColors" Target="../diagrams/colors38.xml"/><Relationship Id="rId3" Type="http://schemas.openxmlformats.org/officeDocument/2006/relationships/hyperlink" Target="https://bap.metu.edu.tr/tr/ab-ve-uluslararasi-projeler-surecleri" TargetMode="External"/><Relationship Id="rId21" Type="http://schemas.openxmlformats.org/officeDocument/2006/relationships/hyperlink" Target="https://api.yokak.gov.tr/Storage/odtu/2021/ProofFiles/Kan%C4%B1t%20C.1.2.7.%20Ara%C5%9Ft%C4%B1rmalar%20Koordinat%C3%B6rl%C3%BC%C4%9F%C3%BC%202021%20Y%C4%B1l%C4%B1%20Faaliyet%20Raporu.pdf" TargetMode="External"/><Relationship Id="rId7" Type="http://schemas.openxmlformats.org/officeDocument/2006/relationships/hyperlink" Target="https://api.yokak.gov.tr/Storage/odtu/2021/ProofFiles/Ek%20Kan%C4%B1t%20C.1.2.18.%20BAP%20Uygulama%20Esaslar%C4%B1%20ve%20Ara%C5%9Ft%C4%B1rmac%C4%B1%20Bilgilendirme%20Klavuzu.pdf" TargetMode="External"/><Relationship Id="rId12" Type="http://schemas.openxmlformats.org/officeDocument/2006/relationships/hyperlink" Target="https://api.yokak.gov.tr/Storage/odtu/2021/ProofFiles/Ek%20Kan%C4%B1t%20C.1.2.21.%20Ara%C5%9Ft%C4%B1rma%20B%C3%BCt%C3%A7esi%20Harcamalar%20Tablosu-2021%20%C4%B0dare%20Faaliyet%20Raporu.jpeg" TargetMode="External"/><Relationship Id="rId17" Type="http://schemas.openxmlformats.org/officeDocument/2006/relationships/hyperlink" Target="https://api.yokak.gov.tr/Storage/odtu/2021/ProofFiles/Kan%C4%B1t%20C.1.2.10.%20ODT%C3%9C%20Laboratuvarlar%C4%B1.pdf" TargetMode="External"/><Relationship Id="rId25" Type="http://schemas.openxmlformats.org/officeDocument/2006/relationships/diagramQuickStyle" Target="../diagrams/quickStyle38.xml"/><Relationship Id="rId2" Type="http://schemas.openxmlformats.org/officeDocument/2006/relationships/hyperlink" Target="https://api.yokak.gov.tr/Storage/odtu/2021/ProofFiles/Kan%C4%B1t%20C.1.2.1.%20PDO%20Proje%20Destek%20S%C3%BCre%C3%A7leri%20.jpeg" TargetMode="External"/><Relationship Id="rId16" Type="http://schemas.openxmlformats.org/officeDocument/2006/relationships/hyperlink" Target="https://api.yokak.gov.tr/Storage/odtu/2021/ProofFiles/Kan%C4%B1t%20C.1.2.9.%20BIDB%20Lisansl%C4%B1%20Yaz%C4%B1l%C4%B1mlar.pdf" TargetMode="External"/><Relationship Id="rId20" Type="http://schemas.openxmlformats.org/officeDocument/2006/relationships/hyperlink" Target="https://api.yokak.gov.tr/Storage/odtu/2021/ProofFiles/Kan%C4%B1t%20C.1.2.16.%20ODT%C3%9C%20SP%202018-2022%20Maliyetlendirme.pdf" TargetMode="External"/><Relationship Id="rId29" Type="http://schemas.openxmlformats.org/officeDocument/2006/relationships/hyperlink" Target="https://skybis.metu.edu.tr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.yokak.gov.tr/Storage/odtu/2021/ProofFiles/Kan%C4%B1t%20C.1.2.15.%20ODT%C3%9C%20SP%202018-2022%20Ara%C5%9Ft%C4%B1rma%20ve%20Geli%C5%9Ftirme%20Ama%C3%A7%20ve%20Hedefleri.jpeg" TargetMode="External"/><Relationship Id="rId11" Type="http://schemas.openxmlformats.org/officeDocument/2006/relationships/hyperlink" Target="https://api.yokak.gov.tr/Storage/odtu/2021/ProofFiles/Ek%20Kan%C4%B1t%20C.1.2.20.%20Y%C3%96KAK%202021%20Y%C4%B1l%C4%B1%20%C3%9Cniversite%20%C4%B0zleme%20ve%20De%C4%9Ferlendirme%20Raporu%20Ara%C5%9Ft%C4%B1rma%20B%C3%BCt%C3%A7esi%20Oranlar%C4%B1.jpeg" TargetMode="External"/><Relationship Id="rId24" Type="http://schemas.openxmlformats.org/officeDocument/2006/relationships/diagramLayout" Target="../diagrams/layout38.xml"/><Relationship Id="rId5" Type="http://schemas.openxmlformats.org/officeDocument/2006/relationships/hyperlink" Target="https://api.yokak.gov.tr/Storage/odtu/2021/ProofFiles/Kan%C4%B1t%20C.1.2.6.%20ODT%C3%9C%20Emanet%20Hesap%20Fonu%20%C4%B0%C5%9F%20Ak%C4%B1%C5%9F%C4%B1.pdf" TargetMode="External"/><Relationship Id="rId15" Type="http://schemas.openxmlformats.org/officeDocument/2006/relationships/hyperlink" Target="https://api.yokak.gov.tr/Storage/odtu/2021/ProofFiles/Kan%C4%B1t%20B.3.3.2.%20SKSDB%20Faaliyet%20Raporu.pdf" TargetMode="External"/><Relationship Id="rId23" Type="http://schemas.openxmlformats.org/officeDocument/2006/relationships/diagramData" Target="../diagrams/data38.xml"/><Relationship Id="rId28" Type="http://schemas.openxmlformats.org/officeDocument/2006/relationships/hyperlink" Target="https://bapsis.metu.edu.tr/Default2.aspx" TargetMode="External"/><Relationship Id="rId10" Type="http://schemas.openxmlformats.org/officeDocument/2006/relationships/hyperlink" Target="http://apiozdegerlendirme.metu.edu.tr/Storage/122611/5/GostergeCevapProofFiles/Ara%C5%9Ft%C4%B1rmalar%20Koordinat%C3%B6rl%C3%BC%C4%9F%C3%BC%20Faaliyet%20Raporlar%C4%B1.JPG" TargetMode="External"/><Relationship Id="rId19" Type="http://schemas.openxmlformats.org/officeDocument/2006/relationships/hyperlink" Target="https://api.yokak.gov.tr/Storage/odtu/2021/ProofFiles/Kan%C4%B1t%20C.1.2.13.%20Rekt%C3%B6rl%C3%BC%C4%9Fe%20ba%C4%9Fl%C4%B1%20ara%C5%9Ft%C4%B1rma%20merkezleri.pdf" TargetMode="External"/><Relationship Id="rId4" Type="http://schemas.openxmlformats.org/officeDocument/2006/relationships/hyperlink" Target="https://api.yokak.gov.tr/Storage/odtu/2021/ProofFiles/Kan%C4%B1t%20C.1.2.3.%20BAP%20Y%C3%B6nergesi.pdf" TargetMode="External"/><Relationship Id="rId9" Type="http://schemas.openxmlformats.org/officeDocument/2006/relationships/hyperlink" Target="http://apiozdegerlendirme.metu.edu.tr/Storage/122611/5/GostergeCevapProofFiles/2023-2027%20Ama%C3%A7%20ve%20Hedef%20%C3%96rnerileri.docx" TargetMode="External"/><Relationship Id="rId14" Type="http://schemas.openxmlformats.org/officeDocument/2006/relationships/hyperlink" Target="https://api.yokak.gov.tr/Storage/odtu/2021/ProofFiles/Kan%C4%B1t%20C.1.2.8.%20Say%C4%B1larla%20ODT%C3%9C%20K%C3%BCt%C3%BCphanesi.pdf" TargetMode="External"/><Relationship Id="rId22" Type="http://schemas.openxmlformats.org/officeDocument/2006/relationships/hyperlink" Target="https://api.yokak.gov.tr/Storage/odtu/2021/ProofFiles/Kan%C4%B1t%20C.1.2.14.%20BAP%202021%20Y%C4%B1l%C4%B1%20Faaliyet%20Raporu.pdf" TargetMode="External"/><Relationship Id="rId27" Type="http://schemas.microsoft.com/office/2007/relationships/diagramDrawing" Target="../diagrams/drawing38.xml"/><Relationship Id="rId30" Type="http://schemas.openxmlformats.org/officeDocument/2006/relationships/hyperlink" Target="https://api.yokak.gov.tr/Storage/odtu/2021/ProofFiles/Kan%C4%B1t%20C.2.2.2.%20Ara%C5%9Ft%C4%B1rma%20Merkezleri.pdf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Kan%C4%B1t%20B.3.3.2.%20SKSDB%20Faaliyet%20Raporu.pdf" TargetMode="External"/><Relationship Id="rId13" Type="http://schemas.openxmlformats.org/officeDocument/2006/relationships/diagramLayout" Target="../diagrams/layout39.xml"/><Relationship Id="rId18" Type="http://schemas.openxmlformats.org/officeDocument/2006/relationships/hyperlink" Target="https://api.yokak.gov.tr/Storage/odtu/2021/ProofFiles/Kan%C4%B1t%20C.2.2.2.%20Ara%C5%9Ft%C4%B1rma%20Merkezleri.pdf" TargetMode="External"/><Relationship Id="rId3" Type="http://schemas.openxmlformats.org/officeDocument/2006/relationships/hyperlink" Target="https://api.yokak.gov.tr/Storage/odtu/2021/ProofFiles/Ek%20Kan%C4%B1t%20C.1.3.6.%20DOSAP%20Kapsam%C4%B1nda%20Olmayan%20Ara%C5%9Ft%C4%B1rmac%C4%B1lar%20i%C3%A7in%20Uygulama%20Y%C3%B6nergesi.pdf" TargetMode="External"/><Relationship Id="rId7" Type="http://schemas.openxmlformats.org/officeDocument/2006/relationships/hyperlink" Target="https://kgpo.metu.edu.tr/tr/ilk-bakista-odtu" TargetMode="External"/><Relationship Id="rId12" Type="http://schemas.openxmlformats.org/officeDocument/2006/relationships/diagramData" Target="../diagrams/data39.xml"/><Relationship Id="rId17" Type="http://schemas.openxmlformats.org/officeDocument/2006/relationships/hyperlink" Target="http://dosap.metu.edu.tr/tr" TargetMode="External"/><Relationship Id="rId2" Type="http://schemas.openxmlformats.org/officeDocument/2006/relationships/hyperlink" Target="https://api.yokak.gov.tr/Storage/odtu/2021/ProofFiles/Ek%20Kan%C4%B1t%20C.1.3.5.%20DOSAP-DSA%20Mevzuatlar%C4%B1.pdf" TargetMode="External"/><Relationship Id="rId16" Type="http://schemas.microsoft.com/office/2007/relationships/diagramDrawing" Target="../diagrams/drawing3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.yokak.gov.tr/Storage/odtu/2021/ProofFiles/Kan%C4%B1t%20A.2.1.6.%20SP%202018-2022%202021%20y%C4%B1l%C4%B1%20Performans%20De%C4%9Ferlendirme%20Raporu.pdf" TargetMode="External"/><Relationship Id="rId11" Type="http://schemas.openxmlformats.org/officeDocument/2006/relationships/hyperlink" Target="http://apiozdegerlendirme.metu.edu.tr/Storage/122611/5/GostergeCevapProofFiles/YUDAP%20%C3%96rnek.pdf" TargetMode="External"/><Relationship Id="rId5" Type="http://schemas.openxmlformats.org/officeDocument/2006/relationships/hyperlink" Target="http://apiozdegerlendirme.metu.edu.tr/Storage/122611/5/GostergeCevapProofFiles/Ara%C5%9Ft%C4%B1rmalar%20Koordinat%C3%B6rl%C3%BC%C4%9F%C3%BC%20Faaliyet%20Raporlar%C4%B1.JPG" TargetMode="External"/><Relationship Id="rId15" Type="http://schemas.openxmlformats.org/officeDocument/2006/relationships/diagramColors" Target="../diagrams/colors39.xml"/><Relationship Id="rId10" Type="http://schemas.openxmlformats.org/officeDocument/2006/relationships/hyperlink" Target="https://api.yokak.gov.tr/Storage/odtu/2021/ProofFiles/Kan%C4%B1t%20C.1.3.3.%20Ara%C5%9Ft%C4%B1rmalar%20Koordinat%C3%B6rl%C3%BC%C4%9F%C3%BC%202021%20Y%C4%B1l%C4%B1%20Faaliyet%20Raporu.pdf" TargetMode="External"/><Relationship Id="rId4" Type="http://schemas.openxmlformats.org/officeDocument/2006/relationships/hyperlink" Target="http://apiozdegerlendirme.metu.edu.tr/Storage/122611/5/GostergeCevapProofFiles/2023-2027%20Ama%C3%A7%20ve%20Hedef%20%C3%96rnerileri.docx" TargetMode="External"/><Relationship Id="rId9" Type="http://schemas.openxmlformats.org/officeDocument/2006/relationships/hyperlink" Target="https://api.yokak.gov.tr/Storage/odtu/2021/ProofFiles/Kan%C4%B1t%20C.1.3.2.%20Akademik%20faaliyet%20raporu%20lisans%C3%BCst%C3%BC%20%C3%B6%C4%9Frenci%20say%C4%B1lar%C4%B1%20de%C4%9Ferlendirme.pdf" TargetMode="External"/><Relationship Id="rId14" Type="http://schemas.openxmlformats.org/officeDocument/2006/relationships/diagramQuickStyle" Target="../diagrams/quickStyle3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Kan%C4%B1t%20B.3.3.2.%20SKSDB%20Faaliyet%20Raporu.pdf" TargetMode="External"/><Relationship Id="rId13" Type="http://schemas.openxmlformats.org/officeDocument/2006/relationships/diagramQuickStyle" Target="../diagrams/quickStyle40.xml"/><Relationship Id="rId3" Type="http://schemas.openxmlformats.org/officeDocument/2006/relationships/hyperlink" Target="https://api.yokak.gov.tr/Storage/odtu/2021/ProofFiles/Kan%C4%B1t%20C.2.1.4.%20ODT%C3%9C%20Ara%C5%9Ft%C4%B1rmac%C4%B1%20Kaynaklar%C4%B1.pdf" TargetMode="External"/><Relationship Id="rId7" Type="http://schemas.openxmlformats.org/officeDocument/2006/relationships/hyperlink" Target="https://api.yokak.gov.tr/Storage/odtu/2021/ProofFiles/Kan%C4%B1t%20C.1.3.3.%20Ara%C5%9Ft%C4%B1rmalar%20Koordinat%C3%B6rl%C3%BC%C4%9F%C3%BC%202021%20Y%C4%B1l%C4%B1%20Faaliyet%20Raporu.pdf" TargetMode="External"/><Relationship Id="rId12" Type="http://schemas.openxmlformats.org/officeDocument/2006/relationships/diagramLayout" Target="../diagrams/layout40.xml"/><Relationship Id="rId2" Type="http://schemas.openxmlformats.org/officeDocument/2006/relationships/hyperlink" Target="https://kalite.metu.edu.tr/tr/kalite-yonetim-rehberi" TargetMode="External"/><Relationship Id="rId16" Type="http://schemas.openxmlformats.org/officeDocument/2006/relationships/hyperlink" Target="https://api.yokak.gov.tr/Storage/odtu/2021/ProofFiles/Kan%C4%B1t%20C.2.2.2.%20Ara%C5%9Ft%C4%B1rma%20Merkezleri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.yokak.gov.tr/Storage/odtu/2021/ProofFiles/Kan%C4%B1t%20C.2.1.2.%20PDB%20Faaliyet%20Raporu-2021-Akademik.pdf" TargetMode="External"/><Relationship Id="rId11" Type="http://schemas.openxmlformats.org/officeDocument/2006/relationships/diagramData" Target="../diagrams/data40.xml"/><Relationship Id="rId5" Type="http://schemas.openxmlformats.org/officeDocument/2006/relationships/hyperlink" Target="http://apiozdegerlendirme.metu.edu.tr/Storage/122611/5/GostergeCevapProofFiles/Ara%C5%9Ft%C4%B1rmalar%20Koordinat%C3%B6rl%C3%BC%C4%9F%C3%BC%20Faaliyet%20Raporlar%C4%B1.JPG" TargetMode="External"/><Relationship Id="rId15" Type="http://schemas.microsoft.com/office/2007/relationships/diagramDrawing" Target="../diagrams/drawing40.xml"/><Relationship Id="rId10" Type="http://schemas.openxmlformats.org/officeDocument/2006/relationships/hyperlink" Target="https://api.yokak.gov.tr/Storage/odtu/2021/ProofFiles/Kan%C4%B1t%20C.2.1.5.%20KDDB%20Ara%C5%9Ft%C4%B1rmac%C4%B1lara%20Y%C3%B6nelik%20Seminerler.pdf" TargetMode="External"/><Relationship Id="rId4" Type="http://schemas.openxmlformats.org/officeDocument/2006/relationships/hyperlink" Target="http://apiozdegerlendirme.metu.edu.tr/Storage/122611/5/GostergeCevapProofFiles/2023-2027%20Ama%C3%A7%20ve%20Hedef%20%C3%96rnerileri.docx" TargetMode="External"/><Relationship Id="rId9" Type="http://schemas.openxmlformats.org/officeDocument/2006/relationships/hyperlink" Target="https://agep.metu.edu.tr/" TargetMode="External"/><Relationship Id="rId14" Type="http://schemas.openxmlformats.org/officeDocument/2006/relationships/diagramColors" Target="../diagrams/colors4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Kan%C4%B1t%20A.2.1.6.%20SP%202018-2022%202021%20y%C4%B1l%C4%B1%20Performans%20De%C4%9Ferlendirme%20Raporu.pdf" TargetMode="External"/><Relationship Id="rId13" Type="http://schemas.openxmlformats.org/officeDocument/2006/relationships/hyperlink" Target="https://api.yokak.gov.tr/Storage/odtu/2021/ProofFiles/Kan%C4%B1t%20A.5.1.7.%20U%C4%B0O%20ve%20SUNY%20Faaliyet%20Raporu-2021.pdf" TargetMode="External"/><Relationship Id="rId18" Type="http://schemas.microsoft.com/office/2007/relationships/diagramDrawing" Target="../diagrams/drawing41.xml"/><Relationship Id="rId3" Type="http://schemas.openxmlformats.org/officeDocument/2006/relationships/hyperlink" Target="https://api.yokak.gov.tr/Storage/odtu/2021/ProofFiles/Kan%C4%B1t%20C.2.2.6.%20OYP%20S%C3%BCre%C3%A7leri.pdf" TargetMode="External"/><Relationship Id="rId7" Type="http://schemas.openxmlformats.org/officeDocument/2006/relationships/hyperlink" Target="http://apiozdegerlendirme.metu.edu.tr/Storage/122611/5/GostergeCevapProofFiles/Ara%C5%9Ft%C4%B1rmalar%20Koordinat%C3%B6rl%C3%BC%C4%9F%C3%BC%20Faaliyet%20Raporlar%C4%B1.JPG" TargetMode="External"/><Relationship Id="rId12" Type="http://schemas.openxmlformats.org/officeDocument/2006/relationships/hyperlink" Target="https://api.yokak.gov.tr/Storage/odtu/2021/ProofFiles/Kan%C4%B1t%20C.2.2.8%20Teknokent%20Faaliyet%20Raporu-2021.pdf" TargetMode="External"/><Relationship Id="rId17" Type="http://schemas.openxmlformats.org/officeDocument/2006/relationships/diagramColors" Target="../diagrams/colors41.xml"/><Relationship Id="rId2" Type="http://schemas.openxmlformats.org/officeDocument/2006/relationships/hyperlink" Target="https://kalite.metu.edu.tr/tr/kalite-yonetim-rehberi" TargetMode="External"/><Relationship Id="rId16" Type="http://schemas.openxmlformats.org/officeDocument/2006/relationships/diagramQuickStyle" Target="../diagrams/quickStyle4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piozdegerlendirme.metu.edu.tr/Storage/122611/5/GostergeCevapProofFiles/2023-2027%20Ama%C3%A7%20ve%20Hedef%20%C3%96rnerileri.docx" TargetMode="External"/><Relationship Id="rId11" Type="http://schemas.openxmlformats.org/officeDocument/2006/relationships/hyperlink" Target="https://api.yokak.gov.tr/Storage/odtu/2021/ProofFiles/Kan%C4%B1t%20C.1.3.3.%20Ara%C5%9Ft%C4%B1rmalar%20Koordinat%C3%B6rl%C3%BC%C4%9F%C3%BC%202021%20Y%C4%B1l%C4%B1%20Faaliyet%20Raporu.pdf" TargetMode="External"/><Relationship Id="rId5" Type="http://schemas.openxmlformats.org/officeDocument/2006/relationships/hyperlink" Target="tto.metu.edu.tr" TargetMode="External"/><Relationship Id="rId15" Type="http://schemas.openxmlformats.org/officeDocument/2006/relationships/diagramLayout" Target="../diagrams/layout41.xml"/><Relationship Id="rId10" Type="http://schemas.openxmlformats.org/officeDocument/2006/relationships/hyperlink" Target="https://api.yokak.gov.tr/Storage/odtu/2021/ProofFiles/Kan%C4%B1t%20C.2.2.4.%20SAYP%20Program%C4%B1.pdf" TargetMode="External"/><Relationship Id="rId19" Type="http://schemas.openxmlformats.org/officeDocument/2006/relationships/hyperlink" Target="https://www.odtuarget.com/etkinliklerimiz" TargetMode="External"/><Relationship Id="rId4" Type="http://schemas.openxmlformats.org/officeDocument/2006/relationships/hyperlink" Target="https://api.yokak.gov.tr/Storage/odtu/2021/ProofFiles/Kan%C4%B1t%20C.2.2.2.%20Ara%C5%9Ft%C4%B1rma%20Merkezleri.pdf" TargetMode="External"/><Relationship Id="rId9" Type="http://schemas.openxmlformats.org/officeDocument/2006/relationships/hyperlink" Target="https://api.yokak.gov.tr/Storage/odtu/2021/ProofFiles/Kan%C4%B1t%20C.2.2.1.%20Ortak%20Programlar%20Listesi.pdf" TargetMode="External"/><Relationship Id="rId14" Type="http://schemas.openxmlformats.org/officeDocument/2006/relationships/diagramData" Target="../diagrams/data4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Kan%C4%B1t%20C.3.1.4.%20Ara%C5%9Ft%C4%B1rma%20%C3%9Cniversiteleri%20Performans%20%C4%B0zleme%20Endeksi%202020.pdf" TargetMode="External"/><Relationship Id="rId13" Type="http://schemas.openxmlformats.org/officeDocument/2006/relationships/hyperlink" Target="https://api.yokak.gov.tr/Storage/odtu/2021/ProofFiles/Kan%C4%B1t%20C.1.3.3.%20Ara%C5%9Ft%C4%B1rmalar%20Koordinat%C3%B6rl%C3%BC%C4%9F%C3%BC%202021%20Y%C4%B1l%C4%B1%20Faaliyet%20Raporu.pdf" TargetMode="External"/><Relationship Id="rId18" Type="http://schemas.microsoft.com/office/2007/relationships/diagramDrawing" Target="../diagrams/drawing42.xml"/><Relationship Id="rId3" Type="http://schemas.openxmlformats.org/officeDocument/2006/relationships/hyperlink" Target="https://bapsis.metu.edu.tr/Default2.aspx" TargetMode="External"/><Relationship Id="rId7" Type="http://schemas.openxmlformats.org/officeDocument/2006/relationships/hyperlink" Target="https://api.yokak.gov.tr/Storage/odtu/2021/ProofFiles/Kan%C4%B1t%20C.3.1.3.%20Giri%C5%9Fimci%20%C3%9Cniversite%20Endeksi.jpeg" TargetMode="External"/><Relationship Id="rId12" Type="http://schemas.openxmlformats.org/officeDocument/2006/relationships/hyperlink" Target="https://api.yokak.gov.tr/Storage/odtu/2021/ProofFiles/Kan%C4%B1t%20C.3.1.6.%20Black%20Sea%20CONNECT%20%C4%B0novasyon%20%C3%87al%C4%B1%C5%9Ftay%C4%B12%20%C5%9Eubat%202022.jpeg" TargetMode="External"/><Relationship Id="rId17" Type="http://schemas.openxmlformats.org/officeDocument/2006/relationships/diagramColors" Target="../diagrams/colors42.xml"/><Relationship Id="rId2" Type="http://schemas.openxmlformats.org/officeDocument/2006/relationships/hyperlink" Target="https://kalite.metu.edu.tr/tr/kalite-yonetim-rehberi" TargetMode="External"/><Relationship Id="rId16" Type="http://schemas.openxmlformats.org/officeDocument/2006/relationships/diagramQuickStyle" Target="../diagrams/quickStyle4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kgpo.metu.edu.tr/tr/ilk-bakista-odtu" TargetMode="External"/><Relationship Id="rId11" Type="http://schemas.openxmlformats.org/officeDocument/2006/relationships/hyperlink" Target="https://api.yokak.gov.tr/Storage/odtu/2021/ProofFiles/Kan%C4%B1t%20C.3.1.5.%20KDDB%20Ara%C5%9Ft%C4%B1rmac%C4%B1lara%20Y%C3%B6nelik%20Seminerler.pdf" TargetMode="External"/><Relationship Id="rId5" Type="http://schemas.openxmlformats.org/officeDocument/2006/relationships/hyperlink" Target="http://apiozdegerlendirme.metu.edu.tr/Storage/122611/5/GostergeCevapProofFiles/Ara%C5%9Ft%C4%B1rmalar%20Koordinat%C3%B6rl%C3%BC%C4%9F%C3%BC%20Faaliyet%20Raporlar%C4%B1.JPG" TargetMode="External"/><Relationship Id="rId15" Type="http://schemas.openxmlformats.org/officeDocument/2006/relationships/diagramLayout" Target="../diagrams/layout42.xml"/><Relationship Id="rId10" Type="http://schemas.openxmlformats.org/officeDocument/2006/relationships/hyperlink" Target="https://api.yokak.gov.tr/Storage/odtu/2021/ProofFiles/Kan%C4%B1t%20B.3.3.2.%20SKSDB%20Faaliyet%20Raporu.pdf" TargetMode="External"/><Relationship Id="rId19" Type="http://schemas.openxmlformats.org/officeDocument/2006/relationships/hyperlink" Target="https://skybis.metu.edu.tr/" TargetMode="External"/><Relationship Id="rId4" Type="http://schemas.openxmlformats.org/officeDocument/2006/relationships/hyperlink" Target="http://apiozdegerlendirme.metu.edu.tr/Storage/122611/5/GostergeCevapProofFiles/2023-2027%20Ama%C3%A7%20ve%20Hedef%20%C3%96rnerileri.docx" TargetMode="External"/><Relationship Id="rId9" Type="http://schemas.openxmlformats.org/officeDocument/2006/relationships/hyperlink" Target="https://api.yokak.gov.tr/Storage/odtu/2021/ProofFiles/Kan%C4%B1t%20A.2.1.6.%20SP%202018-2022%202021%20y%C4%B1l%C4%B1%20Performans%20De%C4%9Ferlendirme%20Raporu.pdf" TargetMode="External"/><Relationship Id="rId14" Type="http://schemas.openxmlformats.org/officeDocument/2006/relationships/diagramData" Target="../diagrams/data4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Kan%C4%B1t%20C.3.2.7.%20ODT%C3%9C%20S%C4%B1ralamalar%20Sunumu.pdf" TargetMode="External"/><Relationship Id="rId13" Type="http://schemas.openxmlformats.org/officeDocument/2006/relationships/diagramData" Target="../diagrams/data43.xml"/><Relationship Id="rId3" Type="http://schemas.openxmlformats.org/officeDocument/2006/relationships/hyperlink" Target="https://api.yokak.gov.tr/Storage/odtu/2021/ProofFiles/Kan%C4%B1t%20C.3.2.4.%20Akademik%20Te%C5%9Fvik%20%C3%96dene%C4%9Fi%20Y%C3%B6netmeli%C4%9Fi.pdf" TargetMode="External"/><Relationship Id="rId7" Type="http://schemas.openxmlformats.org/officeDocument/2006/relationships/hyperlink" Target="https://api.yokak.gov.tr/Storage/odtu/2021/ProofFiles/Kan%C4%B1t%20C.3.2.2.%20Akademik%20Te%C5%9Fvik%20S%C3%BCre%C3%A7%20Y%C3%B6netimi.pdf" TargetMode="External"/><Relationship Id="rId12" Type="http://schemas.openxmlformats.org/officeDocument/2006/relationships/hyperlink" Target="https://api.yokak.gov.tr/Storage/odtu/2021/ProofFiles/Kan%C4%B1t%20C.3.2.6.%20Akademik%20Te%C5%9Fvik%20De%C4%9Ferlendirme%20Sonu%C3%A7lar%C4%B1%20Duyurusu.pdf" TargetMode="External"/><Relationship Id="rId17" Type="http://schemas.microsoft.com/office/2007/relationships/diagramDrawing" Target="../diagrams/drawing43.xml"/><Relationship Id="rId2" Type="http://schemas.openxmlformats.org/officeDocument/2006/relationships/hyperlink" Target="https://api.yokak.gov.tr/Storage/odtu/2021/ProofFiles/Kan%C4%B1t%20C.3.2.1.%20Akademik%20Te%C5%9Fvik%20Y%C3%B6netmeli%C4%9Fi.pdf" TargetMode="External"/><Relationship Id="rId16" Type="http://schemas.openxmlformats.org/officeDocument/2006/relationships/diagramColors" Target="../diagrams/colors4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piozdegerlendirme.metu.edu.tr/Storage/122611/5/GostergeCevapProofFiles/Ara%C5%9Ft%C4%B1rmalar%20Koordinat%C3%B6rl%C3%BC%C4%9F%C3%BC%20Faaliyet%20Raporlar%C4%B1.JPG" TargetMode="External"/><Relationship Id="rId11" Type="http://schemas.openxmlformats.org/officeDocument/2006/relationships/hyperlink" Target="https://api.yokak.gov.tr/Storage/odtu/2021/ProofFiles/Kan%C4%B1t%20C.3.2.5.%20Akademik%20Te%C5%9Fvik%20Ba%C5%9Fvuru%20%C3%87a%C4%9Fr%C4%B1s%C4%B1.pdf" TargetMode="External"/><Relationship Id="rId5" Type="http://schemas.openxmlformats.org/officeDocument/2006/relationships/hyperlink" Target="http://apiozdegerlendirme.metu.edu.tr/Storage/122611/5/GostergeCevapProofFiles/2023-2027%20Ama%C3%A7%20ve%20Hedef%20%C3%96rnerileri.docx" TargetMode="External"/><Relationship Id="rId15" Type="http://schemas.openxmlformats.org/officeDocument/2006/relationships/diagramQuickStyle" Target="../diagrams/quickStyle43.xml"/><Relationship Id="rId10" Type="http://schemas.openxmlformats.org/officeDocument/2006/relationships/hyperlink" Target="https://api.yokak.gov.tr/Storage/odtu/2021/ProofFiles/Kan%C4%B1t%20A.2.1.6.%20SP%202018-2022%202021%20y%C4%B1l%C4%B1%20Performans%20De%C4%9Ferlendirme%20Raporu.pdf" TargetMode="External"/><Relationship Id="rId4" Type="http://schemas.openxmlformats.org/officeDocument/2006/relationships/hyperlink" Target="https://api.yokak.gov.tr/Storage/odtu/2021/ProofFiles/Kan%C4%B1t%20C.3.2.3.%20ATOS%C4%B0S.pdf" TargetMode="External"/><Relationship Id="rId9" Type="http://schemas.openxmlformats.org/officeDocument/2006/relationships/hyperlink" Target="https://api.yokak.gov.tr/Storage/odtu/2021/ProofFiles/Kan%C4%B1t%20C.3.2.8.%20URAP%20Akademik%20Performas.pdf" TargetMode="External"/><Relationship Id="rId14" Type="http://schemas.openxmlformats.org/officeDocument/2006/relationships/diagramLayout" Target="../diagrams/layout4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apiozdegerlendirme.metu.edu.tr/Storage/122611/5/GostergeCevapProofFiles/TBM%20Faaliyet%20G%C3%B6revleri.JPG" TargetMode="External"/><Relationship Id="rId13" Type="http://schemas.openxmlformats.org/officeDocument/2006/relationships/hyperlink" Target="https://api.yokak.gov.tr/Storage/odtu/2021/ProofFiles/Kan%C4%B1t%20D.1.1.3.%20Toplumsal%20Katk%C4%B1%20SPAK%20Ama%C3%A7%20ve%20Hedefleri%20-%20Yeni%20Stratejik%20Plan%20%C3%87al%C4%B1%C5%9Fmalar%C4%B1.pdf" TargetMode="External"/><Relationship Id="rId18" Type="http://schemas.openxmlformats.org/officeDocument/2006/relationships/diagramLayout" Target="../diagrams/layout44.xml"/><Relationship Id="rId3" Type="http://schemas.openxmlformats.org/officeDocument/2006/relationships/hyperlink" Target="https://api.yokak.gov.tr/Storage/odtu/2021/ProofFiles/Kan%C4%B1t%20D.1.1.5.%20ODT%C3%9C%20Toplumsal%20Katk%C4%B1%20Politikas%C4%B1.pdf" TargetMode="External"/><Relationship Id="rId21" Type="http://schemas.microsoft.com/office/2007/relationships/diagramDrawing" Target="../diagrams/drawing44.xml"/><Relationship Id="rId7" Type="http://schemas.openxmlformats.org/officeDocument/2006/relationships/hyperlink" Target="http://apiozdegerlendirme.metu.edu.tr/Storage/122611/5/GostergeCevapProofFiles/2023-2027%20Ama%C3%A7%20ve%20Hedef%20%C3%96rnerileri.docx" TargetMode="External"/><Relationship Id="rId12" Type="http://schemas.openxmlformats.org/officeDocument/2006/relationships/hyperlink" Target="https://api.yokak.gov.tr/Storage/odtu/2021/ProofFiles/Kan%C4%B1t%20A.2.1.6.%20SP%202018-2022%202021%20y%C4%B1l%C4%B1%20Performans%20De%C4%9Ferlendirme%20Raporu.pdf" TargetMode="External"/><Relationship Id="rId17" Type="http://schemas.openxmlformats.org/officeDocument/2006/relationships/diagramData" Target="../diagrams/data44.xml"/><Relationship Id="rId2" Type="http://schemas.openxmlformats.org/officeDocument/2006/relationships/hyperlink" Target="https://kalite.metu.edu.tr/tr/kalite-yonetim-rehberi" TargetMode="External"/><Relationship Id="rId16" Type="http://schemas.openxmlformats.org/officeDocument/2006/relationships/hyperlink" Target="https://big.metu.edu.tr/" TargetMode="External"/><Relationship Id="rId20" Type="http://schemas.openxmlformats.org/officeDocument/2006/relationships/diagramColors" Target="../diagrams/colors4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.yokak.gov.tr/Storage/odtu/2021/ProofFiles/Kan%C4%B1t%20D.1.1.9.%20SEM%20Organizasyon%20%C5%9Eemas%C4%B1.pdf" TargetMode="External"/><Relationship Id="rId11" Type="http://schemas.openxmlformats.org/officeDocument/2006/relationships/hyperlink" Target="https://api.yokak.gov.tr/Storage/odtu/2021/ProofFiles/Kan%C4%B1t%20D.1.1.4.%20Toplumsal%20Hizmet%202023-2027%20Mevcut%20Durum%20Analizi.pdf" TargetMode="External"/><Relationship Id="rId24" Type="http://schemas.openxmlformats.org/officeDocument/2006/relationships/hyperlink" Target="http://apiozdegerlendirme.metu.edu.tr/Storage/122611/5/GostergeCevapProofFiles/Bilim%20%C4%B0leti%C5%9Fimi%20Grubu%20Faaliyetleri.pdf" TargetMode="External"/><Relationship Id="rId5" Type="http://schemas.openxmlformats.org/officeDocument/2006/relationships/hyperlink" Target="https://api.yokak.gov.tr/Storage/odtu/2021/ProofFiles/Kan%C4%B1t%20D.1.1.7.%20TBM%20Y%C3%B6netmelikler.pdf" TargetMode="External"/><Relationship Id="rId15" Type="http://schemas.openxmlformats.org/officeDocument/2006/relationships/hyperlink" Target="https://api.yokak.gov.tr/Storage/odtu/2021/ProofFiles/Kan%C4%B1t%20D.1.1.8.%20SEM%20Faaliyet%20Raporu-2021.pdf" TargetMode="External"/><Relationship Id="rId23" Type="http://schemas.openxmlformats.org/officeDocument/2006/relationships/hyperlink" Target="https://big.metu.edu.tr/share-ur-research-video-yarismasi-2/" TargetMode="External"/><Relationship Id="rId10" Type="http://schemas.openxmlformats.org/officeDocument/2006/relationships/hyperlink" Target="http://apiozdegerlendirme.metu.edu.tr/Storage/122611/5/GostergeCevapProofFiles/SEM%20Faaliyet%20G%C3%B6revleri.JPG" TargetMode="External"/><Relationship Id="rId19" Type="http://schemas.openxmlformats.org/officeDocument/2006/relationships/diagramQuickStyle" Target="../diagrams/quickStyle44.xml"/><Relationship Id="rId4" Type="http://schemas.openxmlformats.org/officeDocument/2006/relationships/hyperlink" Target="https://api.yokak.gov.tr/Storage/odtu/2021/ProofFiles/Kan%C4%B1t%20D.1.1.2.%20ODTU%20Organizasyon%20Semas%C4%B1.jpeg" TargetMode="External"/><Relationship Id="rId9" Type="http://schemas.openxmlformats.org/officeDocument/2006/relationships/hyperlink" Target="http://apiozdegerlendirme.metu.edu.tr/Storage/122611/5/GostergeCevapProofFiles/SKSDB%20Faaliyet%20G%C3%B6revleri.JPG" TargetMode="External"/><Relationship Id="rId14" Type="http://schemas.openxmlformats.org/officeDocument/2006/relationships/hyperlink" Target="https://api.yokak.gov.tr/Storage/odtu/2021/ProofFiles/Kan%C4%B1t%20D.1.1.6.%20TBM%20Faaliyet%20Raporu-2021.pdf" TargetMode="External"/><Relationship Id="rId22" Type="http://schemas.openxmlformats.org/officeDocument/2006/relationships/hyperlink" Target="https://big.metu.edu.tr/bilimin-ev-hali/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apiozdegerlendirme.metu.edu.tr/Storage/122611/5/GostergeCevapProofFiles/2023-2027%20Ama%C3%A7%20ve%20Hedef%20%C3%96rnerileri.docx" TargetMode="External"/><Relationship Id="rId13" Type="http://schemas.openxmlformats.org/officeDocument/2006/relationships/hyperlink" Target="https://kgpo.metu.edu.tr/tr/ilk-bakista-odtu" TargetMode="External"/><Relationship Id="rId18" Type="http://schemas.openxmlformats.org/officeDocument/2006/relationships/diagramData" Target="../diagrams/data45.xml"/><Relationship Id="rId3" Type="http://schemas.openxmlformats.org/officeDocument/2006/relationships/hyperlink" Target="https://kio.metu.edu.tr/" TargetMode="External"/><Relationship Id="rId21" Type="http://schemas.openxmlformats.org/officeDocument/2006/relationships/diagramColors" Target="../diagrams/colors45.xml"/><Relationship Id="rId7" Type="http://schemas.openxmlformats.org/officeDocument/2006/relationships/hyperlink" Target="https://bilgeis.net/" TargetMode="External"/><Relationship Id="rId12" Type="http://schemas.openxmlformats.org/officeDocument/2006/relationships/hyperlink" Target="https://api.yokak.gov.tr/Storage/odtu/2021/ProofFiles/Kan%C4%B1t%20A.2.1.6.%20SP%202018-2022%202021%20y%C4%B1l%C4%B1%20Performans%20De%C4%9Ferlendirme%20Raporu.pdf" TargetMode="External"/><Relationship Id="rId17" Type="http://schemas.openxmlformats.org/officeDocument/2006/relationships/hyperlink" Target="https://api.yokak.gov.tr/Storage/odtu/2021/ProofFiles/Kan%C4%B1t%20D.1.1.8.%20SEM%20Faaliyet%20Raporu-2021.pdf" TargetMode="External"/><Relationship Id="rId2" Type="http://schemas.openxmlformats.org/officeDocument/2006/relationships/hyperlink" Target="https://kalite.metu.edu.tr/tr/kalite-yonetim-rehberi" TargetMode="External"/><Relationship Id="rId16" Type="http://schemas.openxmlformats.org/officeDocument/2006/relationships/hyperlink" Target="https://api.yokak.gov.tr/Storage/odtu/2021/ProofFiles/Kan%C4%B1t%20D.1.2.6.%20TBM%20Faaliyet%20Raporu-2021.pdf" TargetMode="External"/><Relationship Id="rId20" Type="http://schemas.openxmlformats.org/officeDocument/2006/relationships/diagramQuickStyle" Target="../diagrams/quickStyle45.xml"/><Relationship Id="rId1" Type="http://schemas.openxmlformats.org/officeDocument/2006/relationships/slideLayout" Target="../slideLayouts/slideLayout3.xml"/><Relationship Id="rId6" Type="http://schemas.openxmlformats.org/officeDocument/2006/relationships/hyperlink" Target="biltemm.metu.edu.tr" TargetMode="External"/><Relationship Id="rId11" Type="http://schemas.openxmlformats.org/officeDocument/2006/relationships/hyperlink" Target="http://apiozdegerlendirme.metu.edu.tr/Storage/122611/5/GostergeCevapProofFiles/SEM%20Faaliyet%20G%C3%B6revleri.JPG" TargetMode="External"/><Relationship Id="rId5" Type="http://schemas.openxmlformats.org/officeDocument/2006/relationships/hyperlink" Target="sem.metu.edu.tr" TargetMode="External"/><Relationship Id="rId15" Type="http://schemas.openxmlformats.org/officeDocument/2006/relationships/hyperlink" Target="https://big.metu.edu.tr/" TargetMode="External"/><Relationship Id="rId10" Type="http://schemas.openxmlformats.org/officeDocument/2006/relationships/hyperlink" Target="http://apiozdegerlendirme.metu.edu.tr/Storage/122611/5/GostergeCevapProofFiles/SKSDB%20Faaliyet%20G%C3%B6revleri.JPG" TargetMode="External"/><Relationship Id="rId19" Type="http://schemas.openxmlformats.org/officeDocument/2006/relationships/diagramLayout" Target="../diagrams/layout45.xml"/><Relationship Id="rId4" Type="http://schemas.openxmlformats.org/officeDocument/2006/relationships/hyperlink" Target="tbm.metu.edu.tr" TargetMode="External"/><Relationship Id="rId9" Type="http://schemas.openxmlformats.org/officeDocument/2006/relationships/hyperlink" Target="http://apiozdegerlendirme.metu.edu.tr/Storage/122611/5/GostergeCevapProofFiles/TBM%20Faaliyet%20G%C3%B6revleri.JPG" TargetMode="External"/><Relationship Id="rId14" Type="http://schemas.openxmlformats.org/officeDocument/2006/relationships/hyperlink" Target="https://api.yokak.gov.tr/Storage/odtu/2021/ProofFiles/Kan%C4%B1t%20B.3.3.2.%20SKSDB%20Faaliyet%20Raporu.pdf" TargetMode="External"/><Relationship Id="rId22" Type="http://schemas.microsoft.com/office/2007/relationships/diagramDrawing" Target="../diagrams/drawing4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gdb.metu.edu.tr/tr/eylem-plani-gerceklesme-raporlari" TargetMode="External"/><Relationship Id="rId13" Type="http://schemas.openxmlformats.org/officeDocument/2006/relationships/hyperlink" Target="https://api.yokak.gov.tr/Storage/odtu/2021/ProofFiles/Kan%C4%B1t%20A.1.1.5.%20E%C4%9Fitim%20Koordinat%C3%B6r%C3%BC%20G%C3%B6rev%20ve%20Sorumluluk%20Tan%C4%B1m%C4%B1.pdf" TargetMode="External"/><Relationship Id="rId18" Type="http://schemas.openxmlformats.org/officeDocument/2006/relationships/diagramLayout" Target="../diagrams/layout1.xml"/><Relationship Id="rId3" Type="http://schemas.openxmlformats.org/officeDocument/2006/relationships/hyperlink" Target="https://api.yokak.gov.tr/Storage/odtu/2021/ProofFiles/Kan%C4%B1t%20A.1.1.2.%20ODT%C3%9C%20Organizasyon%20Listesi.pdf" TargetMode="External"/><Relationship Id="rId21" Type="http://schemas.microsoft.com/office/2007/relationships/diagramDrawing" Target="../diagrams/drawing1.xml"/><Relationship Id="rId7" Type="http://schemas.openxmlformats.org/officeDocument/2006/relationships/hyperlink" Target="https://kalite.metu.edu.tr/tr/kalite-yonetim-rehberi" TargetMode="External"/><Relationship Id="rId12" Type="http://schemas.openxmlformats.org/officeDocument/2006/relationships/hyperlink" Target="https://apiozdegerlendirme.metu.edu.tr/Storage/122611/5/GostergeCevapProofFiles/G%C3%B6revlendirme%20%20Atama%20Duyurusu.JPG" TargetMode="External"/><Relationship Id="rId17" Type="http://schemas.openxmlformats.org/officeDocument/2006/relationships/diagramData" Target="../diagrams/data1.xml"/><Relationship Id="rId2" Type="http://schemas.openxmlformats.org/officeDocument/2006/relationships/hyperlink" Target="https://www.metu.edu.tr/tr/organizasyon-semasi" TargetMode="External"/><Relationship Id="rId16" Type="http://schemas.openxmlformats.org/officeDocument/2006/relationships/hyperlink" Target="https://apiozdegerlendirme.metu.edu.tr/Storage/122611/5/GostergeCevapProofFiles/Stratejik%20Hedef%20De%C4%9Ferlendirme.JPG" TargetMode="External"/><Relationship Id="rId20" Type="http://schemas.openxmlformats.org/officeDocument/2006/relationships/diagramColors" Target="../diagrams/colors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.yokak.gov.tr/Storage/odtu/2021/ProofFiles/Kan%C4%B1t%20A.1.1.4.%20ODT%C3%9C%20Stratejik%20Plan%C4%B1%202018-2022%20Syf.%2064-71.pdf" TargetMode="External"/><Relationship Id="rId11" Type="http://schemas.openxmlformats.org/officeDocument/2006/relationships/hyperlink" Target="https://apiozdegerlendirme.metu.edu.tr/Storage/122611/5/GostergeCevapProofFiles/KK-Akademik%20Uzman%20Atamalar%C4%B1.pdf" TargetMode="External"/><Relationship Id="rId5" Type="http://schemas.openxmlformats.org/officeDocument/2006/relationships/hyperlink" Target="https://api.yokak.gov.tr/Storage/odtu/2021/ProofFiles/Kan%C4%B1t%20A.1.1.3.%20Yetki%20Devri%20ve%20%C4%B0mza%20Yetki-Yetkilileri%20Y%C3%B6nergesi.pdf" TargetMode="External"/><Relationship Id="rId15" Type="http://schemas.openxmlformats.org/officeDocument/2006/relationships/hyperlink" Target="https://apiozdegerlendirme.metu.edu.tr/Storage/122611/5/GostergeCevapProofFiles/2019%20SP%20De%C4%9Ferlendirme%20Raporu.pdf" TargetMode="External"/><Relationship Id="rId10" Type="http://schemas.openxmlformats.org/officeDocument/2006/relationships/hyperlink" Target="https://api.yokak.gov.tr/Storage/odtu/2021/ProofFiles/Kan%C4%B1t%20A.2.1.6.%20SP%202018-2022%202021%20y%C4%B1l%C4%B1%20Performans%20De%C4%9Ferlendirme%20Raporu.pdf" TargetMode="External"/><Relationship Id="rId19" Type="http://schemas.openxmlformats.org/officeDocument/2006/relationships/diagramQuickStyle" Target="../diagrams/quickStyle1.xml"/><Relationship Id="rId4" Type="http://schemas.openxmlformats.org/officeDocument/2006/relationships/hyperlink" Target="https://www.metu.edu.tr/tr/universite-yonetimi" TargetMode="External"/><Relationship Id="rId9" Type="http://schemas.openxmlformats.org/officeDocument/2006/relationships/hyperlink" Target="http://sgdb.metu.edu.tr/tr/system/files/odtu_2022_performans_programi.pdf" TargetMode="External"/><Relationship Id="rId14" Type="http://schemas.openxmlformats.org/officeDocument/2006/relationships/hyperlink" Target="https://kalite.metu.edu.tr/tr/2023-2027-sp-hazirlik-dokumanlari" TargetMode="External"/><Relationship Id="rId22" Type="http://schemas.openxmlformats.org/officeDocument/2006/relationships/hyperlink" Target="https://kalite.metu.edu.tr/tr/manset/odtu-butunlesik-bilgi-sistemi" TargetMode="Externa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6.xml"/><Relationship Id="rId3" Type="http://schemas.openxmlformats.org/officeDocument/2006/relationships/hyperlink" Target="https://api.yokak.gov.tr/Storage/odtu/2021/ProofFiles/Kan%C4%B1t%20D.2.1.1.%20ODT%C3%9C%20Stratejik%20Plan%C4%B1%20Ama%C3%A7%20ve%20Hedefleri.pdf" TargetMode="External"/><Relationship Id="rId7" Type="http://schemas.openxmlformats.org/officeDocument/2006/relationships/hyperlink" Target="https://kgpo.metu.edu.tr/tr/ilk-bakista-odtu" TargetMode="External"/><Relationship Id="rId12" Type="http://schemas.microsoft.com/office/2007/relationships/diagramDrawing" Target="../diagrams/drawing46.xml"/><Relationship Id="rId2" Type="http://schemas.openxmlformats.org/officeDocument/2006/relationships/hyperlink" Target="https://kalite.metu.edu.tr/tr/kalite-yonetim-rehberi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.yokak.gov.tr/Storage/odtu/2021/ProofFiles/Kan%C4%B1t%20A.2.1.6.%20SP%202018-2022%202021%20y%C4%B1l%C4%B1%20Performans%20De%C4%9Ferlendirme%20Raporu.pdf" TargetMode="External"/><Relationship Id="rId11" Type="http://schemas.openxmlformats.org/officeDocument/2006/relationships/diagramColors" Target="../diagrams/colors46.xml"/><Relationship Id="rId5" Type="http://schemas.openxmlformats.org/officeDocument/2006/relationships/hyperlink" Target="https://api.yokak.gov.tr/Storage/odtu/2021/ProofFiles/Kan%C4%B1t%20D.1.1.4.%20Toplumsal%20Hizmet%202023-2027%20Mevcut%20Durum%20Analizi.pdf" TargetMode="External"/><Relationship Id="rId10" Type="http://schemas.openxmlformats.org/officeDocument/2006/relationships/diagramQuickStyle" Target="../diagrams/quickStyle46.xml"/><Relationship Id="rId4" Type="http://schemas.openxmlformats.org/officeDocument/2006/relationships/hyperlink" Target="http://apiozdegerlendirme.metu.edu.tr/Storage/122611/5/GostergeCevapProofFiles/2023-2027%20Ama%C3%A7%20ve%20Hedef%20%C3%96rnerileri.docx" TargetMode="External"/><Relationship Id="rId9" Type="http://schemas.openxmlformats.org/officeDocument/2006/relationships/diagramLayout" Target="../diagrams/layout4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kalite.metu.edu.tr/tr/yonerge" TargetMode="External"/><Relationship Id="rId3" Type="http://schemas.openxmlformats.org/officeDocument/2006/relationships/hyperlink" Target="https://kalite.metu.edu.tr/tr" TargetMode="External"/><Relationship Id="rId7" Type="http://schemas.openxmlformats.org/officeDocument/2006/relationships/hyperlink" Target="https://kalite.metu.edu.tr/tr/kalite-yonetim-rehberi" TargetMode="External"/><Relationship Id="rId2" Type="http://schemas.openxmlformats.org/officeDocument/2006/relationships/hyperlink" Target="https://kalite.metu.edu.tr/tr/kurum-ic-degerlendirme-raporlari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kalite.metu.edu.tr/tr/system/files/odtu_akreditasyon_hazirlik_rehberi_-_01.06.2022_v2.pdf" TargetMode="External"/><Relationship Id="rId11" Type="http://schemas.openxmlformats.org/officeDocument/2006/relationships/hyperlink" Target="https://kalite.metu.edu.tr/tr/kurumsal-akreditasyon-programi-kap" TargetMode="External"/><Relationship Id="rId5" Type="http://schemas.openxmlformats.org/officeDocument/2006/relationships/hyperlink" Target="https://kalite.metu.edu.tr/tr/kalite-guvencesi-politika-belgeleri" TargetMode="External"/><Relationship Id="rId10" Type="http://schemas.openxmlformats.org/officeDocument/2006/relationships/hyperlink" Target="https://yokak.gov.tr/Common/Docs/KidrKlavuz1.4/KDDAI_Kilavuzu%20S%C3%BCr%C3%BCm%203.0.pdf" TargetMode="External"/><Relationship Id="rId4" Type="http://schemas.openxmlformats.org/officeDocument/2006/relationships/hyperlink" Target="https://sp.metu.edu.tr/" TargetMode="External"/><Relationship Id="rId9" Type="http://schemas.openxmlformats.org/officeDocument/2006/relationships/hyperlink" Target="https://yokak.gov.tr/Common/Docs/KidrKlavuz1.4/Kurumsal_Dis_Degerlendirme_ve_Akreditasyon_Olcutleri_Surum_3.0.pdf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gdb.metu.edu.tr/tr/system/files/odtu_2022_performans_programi.pdf" TargetMode="External"/><Relationship Id="rId13" Type="http://schemas.openxmlformats.org/officeDocument/2006/relationships/hyperlink" Target="https://api.yokak.gov.tr/Storage/odtu/2021/ProofFiles/Kan%C4%B1t%20A.1.2.4.%20%C3%9CSPK%20SP%20Ba%C5%9Flang%C4%B1%C3%A7%20Toplant%C4%B1s%C4%B1.pdf" TargetMode="External"/><Relationship Id="rId18" Type="http://schemas.openxmlformats.org/officeDocument/2006/relationships/diagramQuickStyle" Target="../diagrams/quickStyle2.xml"/><Relationship Id="rId3" Type="http://schemas.openxmlformats.org/officeDocument/2006/relationships/hyperlink" Target="https://kalite.metu.edu.tr/tr/kalite-komisyonu" TargetMode="External"/><Relationship Id="rId21" Type="http://schemas.openxmlformats.org/officeDocument/2006/relationships/hyperlink" Target="https://e-list.metu.edu.tr/" TargetMode="External"/><Relationship Id="rId7" Type="http://schemas.openxmlformats.org/officeDocument/2006/relationships/hyperlink" Target="https://api.yokak.gov.tr/Storage/odtu/2021/ProofFiles/Kan%C4%B1t%20A.1.2.9.%20Y%C3%B6neticiler%20Ortak%20Toplant%C4%B1s%C4%B1.pdf" TargetMode="External"/><Relationship Id="rId12" Type="http://schemas.openxmlformats.org/officeDocument/2006/relationships/hyperlink" Target="https://apiozdegerlendirme.metu.edu.tr/Storage/122611/5/GostergeCevapProofFiles/2020-K%C4%B0DR.pdf" TargetMode="External"/><Relationship Id="rId17" Type="http://schemas.openxmlformats.org/officeDocument/2006/relationships/diagramLayout" Target="../diagrams/layout2.xml"/><Relationship Id="rId2" Type="http://schemas.openxmlformats.org/officeDocument/2006/relationships/hyperlink" Target="https://www.metu.edu.tr/tr/universite-yonetimi" TargetMode="External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ozdegerlendirme.metu.edu.tr/Storage/122611/5/GostergeCevapProofFiles/SP%20faaliyet%20G%C3%B6revleri.JPG" TargetMode="External"/><Relationship Id="rId11" Type="http://schemas.openxmlformats.org/officeDocument/2006/relationships/hyperlink" Target="http://kgpo.metu.edu.tr/tr/system/files/odtu2021yiliidarefaaliyetraporu_0.pdf" TargetMode="External"/><Relationship Id="rId5" Type="http://schemas.openxmlformats.org/officeDocument/2006/relationships/hyperlink" Target="https://api.yokak.gov.tr/Storage/odtu/2021/ProofFiles/Kan%C4%B1t%20A.1.2.2.%20Kalite%20Komisyonu%20Y%C3%B6nergesi.pdf" TargetMode="External"/><Relationship Id="rId15" Type="http://schemas.openxmlformats.org/officeDocument/2006/relationships/hyperlink" Target="https://apiozdegerlendirme.metu.edu.tr/Storage/122611/5/GostergeCevapProofFiles/Elektronik%20Liste%20Servisi%20%C3%96rnek.pdf" TargetMode="External"/><Relationship Id="rId23" Type="http://schemas.openxmlformats.org/officeDocument/2006/relationships/hyperlink" Target="https://ebys.metu.edu.tr/eba.net/Desktop/Login.aspx?ep=QxIXIsquTNXUtJ1hZPJMdr42WxeQUY2CayQtCPdbJhs%3d" TargetMode="External"/><Relationship Id="rId10" Type="http://schemas.openxmlformats.org/officeDocument/2006/relationships/hyperlink" Target="https://api.yokak.gov.tr/Storage/odtu/2021/ProofFiles/Kan%C4%B1t%20A.2.1.6.%20SP%202018-2022%202021%20y%C4%B1l%C4%B1%20Performans%20De%C4%9Ferlendirme%20Raporu.pdf" TargetMode="External"/><Relationship Id="rId19" Type="http://schemas.openxmlformats.org/officeDocument/2006/relationships/diagramColors" Target="../diagrams/colors2.xml"/><Relationship Id="rId4" Type="http://schemas.openxmlformats.org/officeDocument/2006/relationships/hyperlink" Target="https://api.yokak.gov.tr/Storage/odtu/2021/ProofFiles/Kan%C4%B1t%20A.1.2.3.%20Akademik%20ve%20%C4%B0dari%20Kalite%20Koordinat%C3%B6rleri%20Listesi.pdf" TargetMode="External"/><Relationship Id="rId9" Type="http://schemas.openxmlformats.org/officeDocument/2006/relationships/hyperlink" Target="https://api.yokak.gov.tr/Storage/odtu/2021/ProofFiles/Kan%C4%B1t%20A.1.2.7.%20Payla%C5%9F%C4%B1m%20Konferans%C4%B1%20%C3%96rnek%20De%C4%9Ferlendirme%20Raporu-E%C4%9Fitim%20ve%20%C3%96%C4%9Fretim.pdf" TargetMode="External"/><Relationship Id="rId14" Type="http://schemas.openxmlformats.org/officeDocument/2006/relationships/hyperlink" Target="https://api.yokak.gov.tr/Storage/odtu/2021/ProofFiles/Kan%C4%B1t%20A.1.2.6.%20Payla%C5%9F%C4%B1m%20Konferans%C4%B1%20Rekt%C3%B6r%20Sunumu.pdf" TargetMode="External"/><Relationship Id="rId22" Type="http://schemas.openxmlformats.org/officeDocument/2006/relationships/hyperlink" Target="https://skybis.metu.edu.tr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gdb.metu.edu.tr/tr/system/files/odtu_2022_performans_programi.pdf" TargetMode="External"/><Relationship Id="rId13" Type="http://schemas.openxmlformats.org/officeDocument/2006/relationships/hyperlink" Target="https://greencampus.metu.edu.tr/etkinlikler/" TargetMode="External"/><Relationship Id="rId18" Type="http://schemas.openxmlformats.org/officeDocument/2006/relationships/diagramColors" Target="../diagrams/colors3.xml"/><Relationship Id="rId3" Type="http://schemas.openxmlformats.org/officeDocument/2006/relationships/hyperlink" Target="http://sustainablecampus.metu.edu.tr/en/policies" TargetMode="External"/><Relationship Id="rId21" Type="http://schemas.openxmlformats.org/officeDocument/2006/relationships/hyperlink" Target="https://sp.metu.edu.tr/" TargetMode="External"/><Relationship Id="rId7" Type="http://schemas.openxmlformats.org/officeDocument/2006/relationships/hyperlink" Target="https://api.yokak.gov.tr/Storage/odtu/2021/ProofFiles/Kan%C4%B1t%20A.1.2.9.%20Y%C3%B6neticiler%20Ortak%20Toplant%C4%B1s%C4%B1.pdf" TargetMode="External"/><Relationship Id="rId12" Type="http://schemas.openxmlformats.org/officeDocument/2006/relationships/hyperlink" Target="https://apiozdegerlendirme.metu.edu.tr/Storage/122611/5/GostergeCevapProofFiles/odtu_sp_2018_2022_farkl%C4%B1la%C5%9Fma.pdf" TargetMode="External"/><Relationship Id="rId17" Type="http://schemas.openxmlformats.org/officeDocument/2006/relationships/diagramQuickStyle" Target="../diagrams/quickStyle3.xml"/><Relationship Id="rId2" Type="http://schemas.openxmlformats.org/officeDocument/2006/relationships/hyperlink" Target="https://api.yokak.gov.tr/Storage/odtu/2021/ProofFiles/Kan%C4%B1t%20A.1.3.1.%20ODT%C3%9C%20Stratejik%20Plan%C4%B1%202018-2022%20Syf.%2064-71.pdf" TargetMode="External"/><Relationship Id="rId16" Type="http://schemas.openxmlformats.org/officeDocument/2006/relationships/diagramLayout" Target="../diagrams/layout3.xml"/><Relationship Id="rId20" Type="http://schemas.openxmlformats.org/officeDocument/2006/relationships/hyperlink" Target="https://avesis.metu.edu.tr/sustainability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ozdegerlendirme.metu.edu.tr/Storage/122611/5/GostergeCevapProofFiles/SP%20faaliyet%20G%C3%B6revleri.JPG" TargetMode="External"/><Relationship Id="rId11" Type="http://schemas.openxmlformats.org/officeDocument/2006/relationships/hyperlink" Target="https://api.yokak.gov.tr/Storage/odtu/2021/ProofFiles/Kan%C4%B1t%20A.1.3.4.%20ODT%C3%9C%20S%C4%B1ralamalar%20Sunumu.pdf" TargetMode="External"/><Relationship Id="rId5" Type="http://schemas.openxmlformats.org/officeDocument/2006/relationships/hyperlink" Target="https://api.yokak.gov.tr/Storage/odtu/2021/ProofFiles/Kan%C4%B1t%20A.1.1.4.%20ODT%C3%9C%20Stratejik%20Plan%C4%B1%202018-2022%20Syf.%2064-71.pdf" TargetMode="External"/><Relationship Id="rId15" Type="http://schemas.openxmlformats.org/officeDocument/2006/relationships/diagramData" Target="../diagrams/data3.xml"/><Relationship Id="rId10" Type="http://schemas.openxmlformats.org/officeDocument/2006/relationships/hyperlink" Target="https://api.yokak.gov.tr/Storage/odtu/2021/ProofFiles/Kan%C4%B1t%20A.1.3.3.%20ODT%C3%9C%20Payla%C5%9F%C4%B1m%20Konferans%C4%B1%20Raporu-24-25%20Haziran%202021.pdf" TargetMode="External"/><Relationship Id="rId19" Type="http://schemas.microsoft.com/office/2007/relationships/diagramDrawing" Target="../diagrams/drawing3.xml"/><Relationship Id="rId4" Type="http://schemas.openxmlformats.org/officeDocument/2006/relationships/hyperlink" Target="https://sustainablecampus.metu.edu.tr/en/metu-climate-action-and-sustainability-plan" TargetMode="External"/><Relationship Id="rId9" Type="http://schemas.openxmlformats.org/officeDocument/2006/relationships/hyperlink" Target="https://api.yokak.gov.tr/Storage/odtu/2021/ProofFiles/Kan%C4%B1t%20A.2.1.6.%20SP%202018-2022%202021%20y%C4%B1l%C4%B1%20Performans%20De%C4%9Ferlendirme%20Raporu.pdf" TargetMode="External"/><Relationship Id="rId14" Type="http://schemas.openxmlformats.org/officeDocument/2006/relationships/hyperlink" Target="https://api.yokak.gov.tr/Storage/odtu/2021/ProofFiles/Kan%C4%B1t%20A.1.3.5.%20Kurumsal%20Veri%20Y%C3%B6netim%20Koordinat%C3%B6rl%C3%BC%C4%9F%C3%BC%20Faaliyet%20Raporu-2021.pdf" TargetMode="External"/><Relationship Id="rId22" Type="http://schemas.openxmlformats.org/officeDocument/2006/relationships/hyperlink" Target="https://sustainablecampus.metu.edu.tr/en/httpsustainablecampusmetuedutrenexecutivecommittee-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apiozdegerlendirme.metu.edu.tr/Storage/122611/5/GostergeCevapProofFiles/SP%20faaliyet%20G%C3%B6revleri.JPG" TargetMode="External"/><Relationship Id="rId13" Type="http://schemas.openxmlformats.org/officeDocument/2006/relationships/hyperlink" Target="https://kalite.metu.edu.tr/tr/system/files/2021_kidr.pdf" TargetMode="External"/><Relationship Id="rId18" Type="http://schemas.openxmlformats.org/officeDocument/2006/relationships/hyperlink" Target="Kan&#305;t%20A.1.4.2.%20Hedef%20De&#287;erlendirme%20Tablosu%20&#214;rne&#287;i%2020.10.2021.xlsx" TargetMode="External"/><Relationship Id="rId26" Type="http://schemas.openxmlformats.org/officeDocument/2006/relationships/diagramQuickStyle" Target="../diagrams/quickStyle4.xml"/><Relationship Id="rId3" Type="http://schemas.openxmlformats.org/officeDocument/2006/relationships/hyperlink" Target="http://kgpo.metu.edu.tr/tr/takvim" TargetMode="External"/><Relationship Id="rId21" Type="http://schemas.openxmlformats.org/officeDocument/2006/relationships/hyperlink" Target="https://apiozdegerlendirme.metu.edu.tr/Storage/122611/5/GostergeCevapProofFiles/SKYB%C4%B0S%20SP%20S%C3%BCre%C3%A7leri.png" TargetMode="External"/><Relationship Id="rId7" Type="http://schemas.openxmlformats.org/officeDocument/2006/relationships/hyperlink" Target="https://api.yokak.gov.tr/Storage/odtu/2021/ProofFiles/Kan%C4%B1t%20A.1.4.4.%20SKYBIS%20SP%20Tan%C4%B1mlama%20ve%20PUK%C3%96%20Ak%C4%B1%C5%9F%20%C5%9Eemas%C4%B1%20V04.pdf" TargetMode="External"/><Relationship Id="rId12" Type="http://schemas.openxmlformats.org/officeDocument/2006/relationships/hyperlink" Target="https://api.yokak.gov.tr/Storage/odtu/2021/ProofFiles/Kan%C4%B1t%20A.2.1.6.%20SP%202018-2022%202021%20y%C4%B1l%C4%B1%20Performans%20De%C4%9Ferlendirme%20Raporu.pdf" TargetMode="External"/><Relationship Id="rId17" Type="http://schemas.openxmlformats.org/officeDocument/2006/relationships/hyperlink" Target="https://kalite.metu.edu.tr/tr/kalite-komisyonu-yonergesi" TargetMode="External"/><Relationship Id="rId25" Type="http://schemas.openxmlformats.org/officeDocument/2006/relationships/diagramLayout" Target="../diagrams/layout4.xml"/><Relationship Id="rId2" Type="http://schemas.openxmlformats.org/officeDocument/2006/relationships/hyperlink" Target="https://kalite.metu.edu.tr/tr/kalite-yonetim-rehberi" TargetMode="External"/><Relationship Id="rId16" Type="http://schemas.openxmlformats.org/officeDocument/2006/relationships/hyperlink" Target="http://kgpo.metu.edu.tr/tr/system/files/odtu2021yiliidarefaaliyetraporu_0.pdf" TargetMode="External"/><Relationship Id="rId20" Type="http://schemas.openxmlformats.org/officeDocument/2006/relationships/hyperlink" Target="https://api.yokak.gov.tr/Storage/odtu/2021/ProofFiles/Kan%C4%B1t%20A.1.3.5.%20Kurumsal%20Veri%20Y%C3%B6netim%20Koordinat%C3%B6rl%C3%BC%C4%9F%C3%BC%20Faaliyet%20Raporu-2021.pdf" TargetMode="External"/><Relationship Id="rId29" Type="http://schemas.openxmlformats.org/officeDocument/2006/relationships/hyperlink" Target="https://api.yokak.gov.tr/Storage/odtu/2021/ProofFiles/Kan%C4%B1t%20A.1.4.9.%20Liderlik,%20Y%C3%B6netim%20ve%20Kalite%20S%C3%BCre%C3%A7lerinde%20PUK%C3%96%20Bilgi%20Notu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kalite.metu.edu.tr/tr/system/files/odtu_akreditasyon_hazirlik_rehberi_-_01.06.2022_v1.pdf" TargetMode="External"/><Relationship Id="rId11" Type="http://schemas.openxmlformats.org/officeDocument/2006/relationships/hyperlink" Target="https://apiozdegerlendirme.metu.edu.tr/Storage/122611/5/GostergeCevapProofFiles/Aksiyon%20%C3%B6nerileri.pdf" TargetMode="External"/><Relationship Id="rId24" Type="http://schemas.openxmlformats.org/officeDocument/2006/relationships/diagramData" Target="../diagrams/data4.xml"/><Relationship Id="rId5" Type="http://schemas.openxmlformats.org/officeDocument/2006/relationships/hyperlink" Target="https://kalite.metu.edu.tr/tr/kalite-guvencesi-politika-belgeleri" TargetMode="External"/><Relationship Id="rId15" Type="http://schemas.openxmlformats.org/officeDocument/2006/relationships/hyperlink" Target="https://apiozdegerlendirme.metu.edu.tr/Storage/122611/5/GostergeCevapProofFiles/B%C4%B0DR%20%C3%96rnek%20-%20B%C3%96TE.pdf" TargetMode="External"/><Relationship Id="rId23" Type="http://schemas.openxmlformats.org/officeDocument/2006/relationships/hyperlink" Target="https://kalite.metu.edu.tr/tr/kurumsal-akreditasyon-programi-kap" TargetMode="External"/><Relationship Id="rId28" Type="http://schemas.microsoft.com/office/2007/relationships/diagramDrawing" Target="../diagrams/drawing4.xml"/><Relationship Id="rId10" Type="http://schemas.openxmlformats.org/officeDocument/2006/relationships/hyperlink" Target="http://apiozdegerlendirme.metu.edu.tr/Storage/122611/5/GostergeCevapProofFiles/Dis%20dege%C4%9Ferlendirmeler%20%C4%B0yile%C5%9Ftirme%20%C3%87al%C4%B1%C5%9Fmalar%C4%B1.docx" TargetMode="External"/><Relationship Id="rId19" Type="http://schemas.openxmlformats.org/officeDocument/2006/relationships/hyperlink" Target="https://api.yokak.gov.tr/Storage/odtu/2021/ProofFiles/Kan%C4%B1t%20A.1.4.6.%20Sorumlu%20Birim%20Tablosu.pdf" TargetMode="External"/><Relationship Id="rId4" Type="http://schemas.openxmlformats.org/officeDocument/2006/relationships/hyperlink" Target="https://kalite.metu.edu.tr/tr/odtu-stratejik-plan-hazirlama-rehberi" TargetMode="External"/><Relationship Id="rId9" Type="http://schemas.openxmlformats.org/officeDocument/2006/relationships/hyperlink" Target="https://apiozdegerlendirme.metu.edu.tr/Storage/122611/5/GostergeCevapProofFiles/Web%20sayfas%C4%B1%20iyile%C5%9Ftirmeleri.pdf" TargetMode="External"/><Relationship Id="rId14" Type="http://schemas.openxmlformats.org/officeDocument/2006/relationships/hyperlink" Target="https://api.yokak.gov.tr/Storage/odtu/2021/ProofFiles/Kan%C4%B1t%20A.1.4.8.%202020%20Akademik%20Faaliyet%20Raporu.pdf" TargetMode="External"/><Relationship Id="rId22" Type="http://schemas.openxmlformats.org/officeDocument/2006/relationships/hyperlink" Target="https://kalite.metu.edu.tr/tr/duyuru/kurumsal-akreditasyon-ve-bidr-bilgilendirme-toplantisi-gerceklestirildi" TargetMode="External"/><Relationship Id="rId27" Type="http://schemas.openxmlformats.org/officeDocument/2006/relationships/diagramColors" Target="../diagrams/colors4.xml"/><Relationship Id="rId30" Type="http://schemas.openxmlformats.org/officeDocument/2006/relationships/hyperlink" Target="http://apiozdegerlendirme.metu.edu.tr/Storage/122611/5/GostergeCevapProofFiles/Bart%C4%B1n%20%C3%9Cniversitesi%20Te%C5%9Fekk%C3%BCr%20Maili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yokak.gov.tr/Storage/odtu/2021/ProofFiles/Kan%C4%B1t%20A.2.1.6.%20SP%202018-2022%202021%20y%C4%B1l%C4%B1%20Performans%20De%C4%9Ferlendirme%20Raporu.pdf" TargetMode="External"/><Relationship Id="rId13" Type="http://schemas.openxmlformats.org/officeDocument/2006/relationships/hyperlink" Target="https://api.yokak.gov.tr/Storage/odtu/2021/ProofFiles/Kan%C4%B1t%20A.1.5.5.%20Kamuoyu%20Bilgilendirme%20Duyurular%C4%B1-SGDB.jpeg" TargetMode="External"/><Relationship Id="rId18" Type="http://schemas.microsoft.com/office/2007/relationships/diagramDrawing" Target="../diagrams/drawing5.xml"/><Relationship Id="rId3" Type="http://schemas.openxmlformats.org/officeDocument/2006/relationships/hyperlink" Target="https://kvkk.metu.edu.tr/tr" TargetMode="External"/><Relationship Id="rId21" Type="http://schemas.openxmlformats.org/officeDocument/2006/relationships/hyperlink" Target="https://www.facebook.com/MiddleEastTechnicalUniversity/" TargetMode="External"/><Relationship Id="rId7" Type="http://schemas.openxmlformats.org/officeDocument/2006/relationships/hyperlink" Target="http://kgpo.metu.edu.tr/tr/system/files/odtu2021yiliidarefaaliyetraporu_0.pdf" TargetMode="External"/><Relationship Id="rId12" Type="http://schemas.openxmlformats.org/officeDocument/2006/relationships/hyperlink" Target="https://api.yokak.gov.tr/Storage/odtu/2021/ProofFiles/Kan%C4%B1t%20A.1.5.4.%20Rekt%C3%B6rl%C3%BCk%20Kamuoyu%20Bilgilendirme%20e-posta%20%C3%96rne%C4%9Fi.jpeg" TargetMode="External"/><Relationship Id="rId17" Type="http://schemas.openxmlformats.org/officeDocument/2006/relationships/diagramColors" Target="../diagrams/colors5.xml"/><Relationship Id="rId2" Type="http://schemas.openxmlformats.org/officeDocument/2006/relationships/hyperlink" Target="https://kalite.metu.edu.tr/tr/kalite-yonetim-rehberi" TargetMode="External"/><Relationship Id="rId16" Type="http://schemas.openxmlformats.org/officeDocument/2006/relationships/diagramQuickStyle" Target="../diagrams/quickStyle5.xml"/><Relationship Id="rId20" Type="http://schemas.openxmlformats.org/officeDocument/2006/relationships/hyperlink" Target="https://e-list.metu.edu.tr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i.yokak.gov.tr/Storage/odtu/2021/ProofFiles/Kan%C4%B1t%20A.1.4.8.%202020%20Akademik%20Faaliyet%20Raporu.pdf" TargetMode="External"/><Relationship Id="rId11" Type="http://schemas.openxmlformats.org/officeDocument/2006/relationships/hyperlink" Target="https://api.yokak.gov.tr/Storage/odtu/2021/ProofFiles/Kan%C4%B1t%20A.1.5.3.%20%C3%96%C4%9Frenci%20%C4%B0%C5%9Fleri%20Daire%20Ba%C5%9Fkanl%C4%B1%C4%9F%C4%B1%20Duyurular.jpeg" TargetMode="External"/><Relationship Id="rId5" Type="http://schemas.openxmlformats.org/officeDocument/2006/relationships/hyperlink" Target="https://apiozdegerlendirme.metu.edu.tr/Storage/122611/5/GostergeCevapProofFiles/Web%20sayfas%C4%B1%20iyile%C5%9Ftirmeleri.pdf" TargetMode="External"/><Relationship Id="rId15" Type="http://schemas.openxmlformats.org/officeDocument/2006/relationships/diagramLayout" Target="../diagrams/layout5.xml"/><Relationship Id="rId10" Type="http://schemas.openxmlformats.org/officeDocument/2006/relationships/hyperlink" Target="https://www.metu.edu.tr/tr" TargetMode="External"/><Relationship Id="rId19" Type="http://schemas.openxmlformats.org/officeDocument/2006/relationships/hyperlink" Target="basinda.odtu.edu.tr" TargetMode="External"/><Relationship Id="rId4" Type="http://schemas.openxmlformats.org/officeDocument/2006/relationships/hyperlink" Target="https://www.metu.edu.tr/tr/universite-yonetim-kurulu-kararlari-uykk" TargetMode="External"/><Relationship Id="rId9" Type="http://schemas.openxmlformats.org/officeDocument/2006/relationships/hyperlink" Target="https://basinda.metu.edu.tr/" TargetMode="External"/><Relationship Id="rId14" Type="http://schemas.openxmlformats.org/officeDocument/2006/relationships/diagramData" Target="../diagrams/data5.xml"/><Relationship Id="rId22" Type="http://schemas.openxmlformats.org/officeDocument/2006/relationships/hyperlink" Target="https://kalite.metu.edu.t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3"/>
          </p:nvPr>
        </p:nvSpPr>
        <p:spPr>
          <a:xfrm>
            <a:off x="4397829" y="1741330"/>
            <a:ext cx="4875567" cy="1249060"/>
          </a:xfrm>
        </p:spPr>
        <p:txBody>
          <a:bodyPr/>
          <a:lstStyle/>
          <a:p>
            <a:pPr marL="0" indent="0">
              <a:buNone/>
            </a:pPr>
            <a:r>
              <a:rPr lang="tr-TR" sz="4000" dirty="0"/>
              <a:t>Kurumsal Akreditasyon </a:t>
            </a:r>
          </a:p>
          <a:p>
            <a:pPr marL="0" indent="0">
              <a:buNone/>
            </a:pPr>
            <a:r>
              <a:rPr lang="tr-TR" sz="4000" dirty="0"/>
              <a:t>Programı (KAP)</a:t>
            </a:r>
          </a:p>
        </p:txBody>
      </p:sp>
      <p:sp>
        <p:nvSpPr>
          <p:cNvPr id="3" name="object 20"/>
          <p:cNvSpPr txBox="1"/>
          <p:nvPr/>
        </p:nvSpPr>
        <p:spPr>
          <a:xfrm>
            <a:off x="4397829" y="2981763"/>
            <a:ext cx="487556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0">
              <a:lnSpc>
                <a:spcPct val="100000"/>
              </a:lnSpc>
              <a:spcBef>
                <a:spcPts val="100"/>
              </a:spcBef>
            </a:pP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Source Sans Pro Light"/>
              </a:rPr>
              <a:t>Kanıt Sunumu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74102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Yönetim, Liderlik ve Kalite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10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 Misyon ve Vizyon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Temel Değerler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Politika Belgeleri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Birim SP Faaliyet Görevleri Aksiyonları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Kurum WEB Sayfalarına Yönelik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İyileştirmeler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Dış Değerlendirme ve KİDR Düzeyinde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Gerçekleştirilen İyileştirmeler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BİDR Aksiyon Önerileri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SP Performans Değerlendirme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Kurum İç Değerlendirmesi</a:t>
              </a:r>
              <a:endParaRPr lang="tr-TR" sz="1200" b="1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Birim İç Değerlendirmeler (BİDR)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Akademik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Yılı İdare Faaliyet Raporu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Politika Belgeleri Paydaş Katılımı Örneği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Politika Belgeleri Senato Kararı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SP Farklılaşma Stratejileri</a:t>
              </a:r>
              <a:endParaRPr lang="tr-TR" sz="1200" b="1" dirty="0">
                <a:solidFill>
                  <a:schemeClr val="bg1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2. Misyon ve Stratejik Amaçlar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2.1. Misyon, vizyon ve politikalar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87950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Stratejik Plan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303898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Yönetim, Liderlik ve Kalite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11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2018-2022 Stratejik Planı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SP Web Sayfası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SP Hazırlama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Stratejik Yönetim İş Akış Süreci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SP Yeni Amaç ve Hedef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Öneriler</a:t>
              </a:r>
              <a:r>
                <a:rPr lang="tr-TR" sz="1200" b="1" dirty="0">
                  <a:solidFill>
                    <a:schemeClr val="bg1"/>
                  </a:solidFill>
                </a:rPr>
                <a:t>i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Birim SP Faaliyet Görevleri Aksiyonları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SP Performans Değerlendirme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SP Durum Değerlendirme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SP Paylaşım Konferansı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Senato Değerlendirmesi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Stratejik Plan Hazırlık Takvimi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SP Kamuoyu Duyurusu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Paydaş Listesi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Paydaş Görüş ve Öneri Toplama Formu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Paylaşım Konferansı Geri Bildirim Formu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BM İklim ve Çevre Birimi Görüşleri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2. Misyon ve Stratejik Amaçlar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2.2. Stratejik amaç ve hedefler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91874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SKYBİS SP Tanımlama ve PÜKO Döngüsü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1217458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Yönetim, Liderlik ve Kalite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0970" y="6392889"/>
            <a:ext cx="878840" cy="336097"/>
          </a:xfrm>
        </p:spPr>
        <p:txBody>
          <a:bodyPr/>
          <a:lstStyle/>
          <a:p>
            <a:fld id="{090321C7-3805-42DD-AB1C-A1F2EDC96BA9}" type="slidenum">
              <a:rPr lang="tr-TR" smtClean="0"/>
              <a:t>12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SP Web Sayfası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SKYBİS Gösterge Veri Girişi Süreci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Yönetici Faaliyet Değerlendirme Süreci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Kurumsal Veri Yönetim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Koordinatörlüğünün Kurulması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Bütünleşik Bilgi Sistemine Yönelik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İyileştirmeler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Kurum İç Kontrol Standartlarına Uyum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Eylem Planı ve Gerçekleşme Raporları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Risk Değerlendirmesi – Önerilen Eylemler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SKYBİS Raporları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Üst Yönetici Hedef Değerlendirme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Yılı Performans Değerlendirme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Faaliyet Girişleri Yönetici Değerlendirmesi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İlk Bakışta ODTÜ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Stratejik ve Mali Yönetim Belgeleri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SP Hedef Kartı Örneği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YÖK ve SP Kriterlerine Yönelik Veri Girişleri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Kurum İç Kontrol Standartlarına Uyum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Eylem Planı ve Gerçekleşme Raporları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2. Misyon ve Stratejik Amaçlar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2.3. Performans yönetimi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87950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SKYBİS</a:t>
            </a:r>
          </a:p>
          <a:p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Kalite Web Sayfası</a:t>
            </a:r>
          </a:p>
          <a:p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Ulusal ve Uluslararası Başarılar ve Sıralamalar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4100222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Yönetim, Liderlik ve Kalite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13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METU-SIS</a:t>
              </a:r>
              <a:r>
                <a:rPr lang="tr-TR" sz="1200" b="1" dirty="0">
                  <a:solidFill>
                    <a:schemeClr val="bg1"/>
                  </a:solidFill>
                </a:rPr>
                <a:t> – Öğrenci Bilgi Sistemi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ODTUCLASS</a:t>
              </a:r>
              <a:r>
                <a:rPr lang="tr-TR" sz="1200" b="1" dirty="0">
                  <a:solidFill>
                    <a:schemeClr val="bg1"/>
                  </a:solidFill>
                </a:rPr>
                <a:t> – Çevrimiçi Ders Platformu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ODTÜSyllabus</a:t>
              </a:r>
              <a:r>
                <a:rPr lang="tr-TR" sz="1200" b="1" dirty="0">
                  <a:solidFill>
                    <a:schemeClr val="bg1"/>
                  </a:solidFill>
                </a:rPr>
                <a:t> – Ders İzlenceleri Uygulaması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OpenMETU</a:t>
              </a:r>
              <a:r>
                <a:rPr lang="tr-TR" sz="1200" b="1" dirty="0">
                  <a:solidFill>
                    <a:schemeClr val="bg1"/>
                  </a:solidFill>
                </a:rPr>
                <a:t> – Online Kütüphane 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SKYBİS</a:t>
              </a:r>
              <a:r>
                <a:rPr lang="tr-TR" sz="1200" b="1" dirty="0">
                  <a:solidFill>
                    <a:schemeClr val="bg1"/>
                  </a:solidFill>
                </a:rPr>
                <a:t> – Strateji Kalite Yönetim Bilgi </a:t>
              </a:r>
            </a:p>
            <a:p>
              <a:r>
                <a:rPr lang="tr-TR" sz="1200" b="1" dirty="0">
                  <a:solidFill>
                    <a:schemeClr val="bg1"/>
                  </a:solidFill>
                </a:rPr>
                <a:t>Sistemi 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ODTÜM Network</a:t>
              </a:r>
              <a:r>
                <a:rPr lang="tr-TR" sz="1200" b="1" dirty="0">
                  <a:solidFill>
                    <a:schemeClr val="bg1"/>
                  </a:solidFill>
                </a:rPr>
                <a:t> – Mezun Bilgi Sistemi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 Portal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Bilişim Sistemlerinde Yapılan İyileştirmeler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ODTÜClass’ta</a:t>
              </a: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Geri Bildirimlere Yönelik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Geliştirilen Özellikler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BİDB Faaliyet Görevleri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Öğrenci Geri Bildirimlerinin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Değerlendirilmesi</a:t>
              </a:r>
              <a:r>
                <a:rPr lang="tr-TR" sz="1200" b="1" dirty="0">
                  <a:solidFill>
                    <a:schemeClr val="bg1"/>
                  </a:solidFill>
                </a:rPr>
                <a:t> (Lisans Öğrenci Anketi)</a:t>
              </a: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ODTÜClass</a:t>
              </a: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Geri Bildirimleri Değerlendirme</a:t>
              </a:r>
              <a:endParaRPr lang="tr-TR" sz="1200" b="1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ODTÜSyllabus</a:t>
              </a:r>
              <a:r>
                <a:rPr lang="tr-TR" sz="12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Bilgi Girişi Duyurusu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APSİS – AVESİS Veri Girişi Duyurusu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ATOSİS Veri Girişi Duyurusu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1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ODTUClass</a:t>
              </a:r>
              <a:r>
                <a:rPr lang="tr-TR" sz="1200" b="1" dirty="0">
                  <a:solidFill>
                    <a:schemeClr val="bg1"/>
                  </a:solidFill>
                  <a:hlinkClick r:id="rId1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Sınav Uygulamaları Eğitimi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3. Yönetim Sistemleri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3.1. Bilgi yönetim sistemi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86116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SKYBİS</a:t>
            </a:r>
            <a:r>
              <a:rPr lang="tr-TR" sz="1200" b="1" dirty="0">
                <a:solidFill>
                  <a:schemeClr val="bg1">
                    <a:lumMod val="50000"/>
                  </a:schemeClr>
                </a:solidFill>
              </a:rPr>
              <a:t> Faaliyet Görevleri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ODTUCLASS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ODTÜM Network</a:t>
            </a:r>
            <a:r>
              <a:rPr lang="tr-TR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 err="1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OpenMETU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ODTÜ Mobil Uygulaması | METU Mobile Application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224351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Yönetim, Liderlik ve Kalite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14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19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Atama ve Yükseltme Kriterleri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Eğitim Koordinatörlüğü Eğitim Faaliyetleri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2018-2022 SP Amaç ve Hedefleri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Amaç 18-19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AGEP Eğitim Süreci Örnek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SP İnsan Kaynakları Amaç ve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Hedef Önerileri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İK SP Faaliyet Görevleri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SP Performans Değerlendirme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Raporu Amaç 18-19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AGEP değerlendirmeleri örnek</a:t>
              </a:r>
              <a:endParaRPr lang="tr-TR" sz="1200" b="1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PDB Akademik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PDB İdari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Memnuniyet İyileştirme ve Geri Bildirim Form</a:t>
              </a:r>
              <a:r>
                <a:rPr lang="tr-TR" sz="1200" b="1" dirty="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Yurtdışı Personel Duyuruları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Görevlendirme / Atama Duyurusu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AGEP Uygulama Örneği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İngilizce Eğitim Duyurusu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Kurum Dışı Eğitim Duyuruları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3. Yönetim Sistemleri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3.2. İnsan kaynakları yönetimi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87950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 Logo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3820780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Yönetim, Liderlik ve Kalite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15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5018 Sayılı Kamu Mali Yönetimi ve Kontrol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Kanunu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2018-2022 SP </a:t>
              </a:r>
              <a:r>
                <a:rPr lang="tr-TR" sz="1200" b="1" dirty="0" err="1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Maliyetlendirme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İdari ve Mali İşler Birimi Organizasyon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Şeması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Örnek İş Akış Süreci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2022 Yılı Performans Programı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Kurum İç Kontrol Standartlarına Uyum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Eylem Planı ve Gerçekleşme Raporları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SGDB Faaliyet Görevleri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PDB İdari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Kurum İç Kontrol Standartlarına Uyum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Eylem Planı ve Gerçekleşme Raporları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Yılı İdare Faaliyet Raporu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Program ve Bütçe Sistemi Uygulamaları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Kamu Yatırımları Bilgi Sistemi Uygulamaları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Bütçe Yönetim Sistemi Uygulamaları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3. Yönetim Sistemleri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3.3. Finansal yönetim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91874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Bütçe Yönetim Sistemi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633539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Yönetim, Liderlik ve Kalite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16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Örnek İş Akış Süreci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Örnek Personel Görev Tanımı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Uzaktan Eğitim Süreç Yönetimi</a:t>
              </a:r>
              <a:endParaRPr lang="fr-F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Bütünleşik Bilgi Sistemi Uygulamaları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Stratejik Yönetim İş Akış Süreci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Belgeleri ve Akreditasyon Almış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Birimler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2018-2022 SP Faaliyet Görevleri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Bütünleşik Bilgi Sistemine Yönelik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İyileştirmeler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Kurum İç Kontrol Standartlarına Uyum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Eylem Planı ve Gerçekleşme Raporları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Risk Değerlendirmesi – Önerilen Eylemler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Performans Programı - 2022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Öğretim Elemanları Anket Uygulaması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Öğrenci Geri Bildirimleri - Örnek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Uzaktan Eğitim İhtiyaç ve Beklentiler Analizi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Yılı Performans Değerlendirme Raporu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SP Toplantı Organizasyonu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SP Toplantı Tutanağı Örnek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AR-GE Süreç Uygulama Örneği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SKYBİS SP Tanımlama Süreci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BİDR Değerlendirme Örneği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BİDR Sürecine Katılım Örneği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Uzaktan Eğitim Koordinatör Listeleri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Süreç Yönetim Bilgi Broşürleri - Örnek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5" r:lo="rId26" r:qs="rId27" r:cs="rId28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3. Yönetim Sistemleri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3.4. Süreç yönetimi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2340899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Bütünleşik Bilgi Sistemi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64128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Yönetim, Liderlik ve Kalite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17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Politika Belgeleri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 action="ppaction://hlinkfil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ÜSPK ve Alan Komisyon Üye Listeleri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SP Paydaş Listesi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BİDR Süreci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İç Paydaşlara Yönelik Bilgi Broşürleri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Paylaşım Konferansı Geri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Bildirim Formunun Oluşturulması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UZEM Tarafından Yapılan İyileştirmeler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ÖGEM Paydaşların Adaptasyonuna Yönelik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Semineler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Mezun ve İstihdam İstatistikleri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MİG Formu Örneği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ÖGEM Memnuniyet Anketi Raporu</a:t>
              </a: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Uzaktan Eğitim Dönemi Anketleri Raporu</a:t>
              </a: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Mezunlar Anketi Sonuç Raporu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BİDR Değerlendirme Örneği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BİDR Sürecine Katılım Örneği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ODTÜSyllabus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Bilgi Kaynakları SPAK Dış Paydaş Görüşmesi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AR&amp;GE SPAK Dış Paydaş Görüşmesi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Çalışma Yaşamı Anketi Duyurusu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4. Paydaş Katılımı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4.1. İç ve dış paydaş katılımı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2338189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ÖGEM</a:t>
            </a:r>
            <a:r>
              <a:rPr lang="tr-TR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200" b="1" dirty="0">
                <a:solidFill>
                  <a:schemeClr val="bg1">
                    <a:lumMod val="50000"/>
                  </a:schemeClr>
                </a:solidFill>
              </a:rPr>
              <a:t>(Sürekli uygulamalar)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UZEM</a:t>
            </a:r>
            <a:r>
              <a:rPr lang="tr-TR" sz="1200" b="1" dirty="0">
                <a:solidFill>
                  <a:schemeClr val="bg1">
                    <a:lumMod val="50000"/>
                  </a:schemeClr>
                </a:solidFill>
              </a:rPr>
              <a:t> (Sürekli uygulamalar)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u="sng" dirty="0">
                <a:solidFill>
                  <a:schemeClr val="bg1">
                    <a:lumMod val="50000"/>
                  </a:schemeClr>
                </a:solidFill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KGPO</a:t>
            </a:r>
            <a:r>
              <a:rPr lang="tr-TR" sz="1200" b="1" dirty="0">
                <a:solidFill>
                  <a:schemeClr val="bg1">
                    <a:lumMod val="50000"/>
                  </a:schemeClr>
                </a:solidFill>
              </a:rPr>
              <a:t> (Sürekli uygulamalar)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Mezunlar Ofisi </a:t>
            </a:r>
            <a:r>
              <a:rPr lang="tr-TR" sz="1200" b="1" dirty="0">
                <a:solidFill>
                  <a:schemeClr val="bg1">
                    <a:lumMod val="50000"/>
                  </a:schemeClr>
                </a:solidFill>
              </a:rPr>
              <a:t>(Sürekli uygulamalar)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Stratejik Planlama Paydaş Katılımı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1752318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Yönetim, Liderlik ve Kalite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18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 Öğrenci </a:t>
              </a:r>
              <a:r>
                <a:rPr lang="tr-TR" sz="1200" b="1" dirty="0" err="1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Portalı</a:t>
              </a: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Sistemi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Öğrenci Temsilcileri Konseyi Yönergesi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Öğrenci Geri Bildirimlerini Yükseltmeye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Etkisi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ÖGEM Faaliyet Görevleri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Öğrenci Teknolojileri Destek Ofisi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Faaliyet Görevleri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Uzaktan Eğitim Dönemi Anket Sonuçları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 UZEM İhtiyaç Analizi Anket Sonuçları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AKTS Öğrenci Anketleri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11" action="ppaction://hlinkfil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ODTUClass</a:t>
              </a:r>
              <a:r>
                <a:rPr lang="tr-TR" sz="1200" b="1" dirty="0">
                  <a:solidFill>
                    <a:schemeClr val="bg1"/>
                  </a:solidFill>
                  <a:hlinkClick r:id="rId11" action="ppaction://hlinkfil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Programa Yönelik Değerlendirme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1" action="ppaction://hlinkfil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Süreci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Ders Değerlendirme Anketleri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ÖGEM Faaliyetleri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ODTUZEM Faaliyetleri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Öğrenci Geri Bildirimleri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6" r:lo="rId17" r:qs="rId18" r:cs="rId19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4. Paydaş Katılımı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4.2. Öğrenci geri bildirimleri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91874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ODTÜ Öğrenci </a:t>
            </a:r>
            <a:r>
              <a:rPr lang="tr-TR" sz="1200" b="1" dirty="0" err="1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Portalı</a:t>
            </a: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Sistemi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3865540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Yönetim, Liderlik ve Kalite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19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Mezun Bilgi Sistemi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Yurtiçi Mezun Dernekleri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Mezun Bilgi Sistemi ve Mezun Kart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Başvuru/Onay Projesi iyileştirmeleri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Mezun E-posta Sisteminin Oluşturulması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Mezun ve İstihdam İstatistikleri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Mezunlar Anketi Sonuç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algn="r"/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Mezunlar Ofisi 2021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Yılı Mezun Etkinlikleri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4. Paydaş Katılımı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4.3. Mezun ilişkileri yönetimi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91874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CEO Fabrikası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45995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D11831-9C39-439C-8FE0-A27A584B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İçerik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00AD95A-2889-48C7-B71E-E77CB6A85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tr-TR" dirty="0">
                <a:solidFill>
                  <a:schemeClr val="tx1"/>
                </a:solidFill>
              </a:rPr>
              <a:t>KAP </a:t>
            </a:r>
            <a:r>
              <a:rPr lang="tr-TR" dirty="0" err="1">
                <a:solidFill>
                  <a:schemeClr val="tx1"/>
                </a:solidFill>
              </a:rPr>
              <a:t>İnfografikleri</a:t>
            </a:r>
            <a:endParaRPr lang="tr-TR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tr-TR" dirty="0">
                <a:solidFill>
                  <a:schemeClr val="tx1"/>
                </a:solidFill>
              </a:rPr>
              <a:t>Değerlendirme Anahtarı</a:t>
            </a:r>
          </a:p>
          <a:p>
            <a:pPr marL="342900" indent="-342900">
              <a:buFontTx/>
              <a:buChar char="-"/>
            </a:pPr>
            <a:r>
              <a:rPr lang="tr-TR" dirty="0">
                <a:solidFill>
                  <a:schemeClr val="tx1"/>
                </a:solidFill>
              </a:rPr>
              <a:t>İlgili Dokümanlar</a:t>
            </a:r>
          </a:p>
          <a:p>
            <a:pPr marL="342900" indent="-342900">
              <a:buFontTx/>
              <a:buChar char="-"/>
            </a:pPr>
            <a:endParaRPr lang="tr-TR" i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tr-TR" i="1" dirty="0">
              <a:solidFill>
                <a:schemeClr val="tx1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055AE2E-6206-4FB0-A041-2E0B38C51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9922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Yönetim, Liderlik ve Kalite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20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 Yönetim Görev Dağılımı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Uluslararasılaşma Politika Belgesi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2018-2022 Stratejik Plan Amaç 14-15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Uluslararası Öğrenci Ofisi Süreçleri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SUNY Koordinasyon Ofisi Süreçleri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Uluslararası İş Birlikleri Ofisi Süreçleri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SP UİO Yeni Amaç ve Hedefleri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UİO Faaliyet Görevleri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Yılı SP Performans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Değerlendirme Raporu Amaç 14-15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Uluslararasılaşma SPAK 2023-2027 Mevcut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Durum Raporu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ERASMUS Duyurusu Örneği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UİO ve SKO 2021 Faaliyet Raporları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5. Uluslararasılaşma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5.1. Uluslararasılaşma süreçlerinin yönetimi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87950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effectLst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2021 Şubat ayı içerisinde İstanbul Gelişim Üniversitesi Dış </a:t>
            </a:r>
            <a:r>
              <a:rPr lang="tr-TR" sz="1200" b="1">
                <a:solidFill>
                  <a:schemeClr val="bg1">
                    <a:lumMod val="50000"/>
                  </a:schemeClr>
                </a:solidFill>
                <a:effectLst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İlişkiler Ofisi’ne </a:t>
            </a: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effectLst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UİO tarafından eğitim düzenlendi. 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3714350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Yönetim, Liderlik ve Kalite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21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2018-2022 Stratejik Planı</a:t>
              </a:r>
              <a:r>
                <a:rPr lang="tr-TR" sz="1200" b="1" dirty="0">
                  <a:solidFill>
                    <a:schemeClr val="bg1"/>
                  </a:solidFill>
                </a:rPr>
                <a:t>-Uluslararası İş </a:t>
              </a:r>
            </a:p>
            <a:p>
              <a:r>
                <a:rPr lang="tr-TR" sz="1200" b="1" dirty="0">
                  <a:solidFill>
                    <a:schemeClr val="bg1"/>
                  </a:solidFill>
                </a:rPr>
                <a:t>Birlikleri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Lisansüstü Programlar Listesi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Lisans Programları Listesi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SP </a:t>
              </a:r>
              <a:r>
                <a:rPr lang="tr-TR" sz="1200" b="1" dirty="0" err="1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Uluslararasılaşma</a:t>
              </a: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Amaç ve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Hedef Önerileri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UİO Faaliyet Görevleri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Uluslararasılaşma</a:t>
              </a: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SPAK Mevcut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Durum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Yılı SP Performans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Değerlendirme Raporu – Amaç 14-15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Erasmus</a:t>
              </a: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Anlaşma Listeleri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UİO ve SKO 2021 Faaliyet Raporları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BAP 2021 Yılı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Araştırmalar Koordinatörlüğü 2021 Faaliyet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Stratejik Plan </a:t>
              </a:r>
              <a:r>
                <a:rPr lang="tr-TR" sz="1200" b="1" dirty="0" err="1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Maliyetlendirme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5. Uluslararasılaşma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5.2. Uluslararasılaşma kaynakları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87950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Stratejik Plan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3939127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Yönetim, Liderlik ve Kalite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22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2018-2022 SP </a:t>
              </a:r>
              <a:r>
                <a:rPr lang="tr-TR" sz="1200" b="1" dirty="0" err="1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Uluslararasılaşma</a:t>
              </a: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Hedef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Kartları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SP </a:t>
              </a:r>
              <a:r>
                <a:rPr lang="tr-TR" sz="1200" b="1" dirty="0" err="1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Uluslararasılaşma</a:t>
              </a: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Amaç ve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Hedef Önerileri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ÖİDB SP Faaliyet Görevleri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Yılı SP Performans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Değerlendirme Raporu – Amaç 14-15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Uluslararasılaşma</a:t>
              </a: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SPAK Mevcut Durum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UİO ve SUNY 2021 Faaliyet Raporları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5. Uluslararasılaşma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5.2. Uluslararasılaşma performansı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93714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Stratejik Plan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3876969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Eğitim ve Öğretim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23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Ders Değerlendirme El Kitabı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Öğretim Metotları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Classroom</a:t>
              </a: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tr-TR" sz="1200" b="1" dirty="0" err="1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Assessment</a:t>
              </a: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tr-TR" sz="1200" b="1" dirty="0" err="1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Handbook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Sosyoloji Bölümü Program Değişikliği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Önerisi</a:t>
              </a:r>
              <a:r>
                <a:rPr lang="tr-TR" sz="1200" b="1" dirty="0">
                  <a:solidFill>
                    <a:schemeClr val="bg1"/>
                  </a:solidFill>
                </a:rPr>
                <a:t> Örnek</a:t>
              </a: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Program TYYÇ Uyumluluğu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Program Çıktıları Matrisi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Uzaktan Eğitim Senato Kararı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Kurs Materyalleri ve Kurs Öğrenim Çıktıları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ODTÜSyllabus</a:t>
              </a:r>
              <a:r>
                <a:rPr lang="tr-TR" sz="1200" b="1" dirty="0">
                  <a:solidFill>
                    <a:schemeClr val="bg1"/>
                  </a:solidFill>
                </a:rPr>
                <a:t> - Örnek</a:t>
              </a: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Uzaktan Eğitim Destek Sayfası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1. Program Tasarımı, Değerlendirmesi ve Güncellenmesi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1.1. Programların tasarımı ve onayı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2339065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 err="1">
                <a:solidFill>
                  <a:schemeClr val="bg1">
                    <a:lumMod val="5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ODTÜSyllabus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762497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Eğitim ve Öğretim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24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Ders Dağılım Dengesi ve Mevzuat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Akreditasyon Sahibi Bölümler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Ders dağılım dengesi güncelleme ve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iyileştirme örneği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Program İyileştirme Çalışmaları Süreçleri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Program TYYÇ Uyumluluğu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Bölüm bazında değerlendirme örneği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METUSİS Müfredat Öğrenci Ekran Görüntüsü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Örnek Bölüm Müfredatı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1. Program Tasarımı, Değerlendirmesi ve Güncellenmesi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1.2. Programın ders dağılım dengesi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2340899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tr-TR" sz="1200" b="1" dirty="0">
              <a:solidFill>
                <a:schemeClr val="bg1"/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3816134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Eğitim ve Öğretim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25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Hibrit</a:t>
              </a: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Eğitim Usul ve Esasları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Akademik Katalog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Birim düzeyinde sürekli iyileştirme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süreci örneği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Birim düzeyinde değerlendirme süreci örneği 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Hibrit</a:t>
              </a: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Eğitim Genel Bilgilendirme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ODTÜSyllabus</a:t>
              </a: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Bilgi Girişi Duyurusu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Örnek Uygulama - BAS-322 </a:t>
              </a:r>
              <a:r>
                <a:rPr lang="tr-TR" sz="1200" b="1" dirty="0" err="1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Syllabus</a:t>
              </a: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Fall21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1. Program Tasarımı, Değerlendirmesi ve Güncellenmesi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1.3. Ders kazanımlarının program çıktılarıyla uyumu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2338189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tr-TR" sz="1200" b="1" dirty="0">
              <a:solidFill>
                <a:schemeClr val="bg1"/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2918464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Eğitim ve Öğretim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26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AKTS Bilgi Paketleri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Akademik Katalog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Program İyileştirme Çalışmaları Süreçleri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Örnek değerlendirme süreci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Öğrenci İş Yüküne Dayalı Ders Tasarımı Örneği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AKTS Kredisi Oluşturma Örnek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Bölüm Bazlı Örnek Uygulama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1. Program Tasarımı, Değerlendirmesi ve Güncellenmesi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1.4. Öğrenci iş yüküne dayalı ders tasarımı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2338189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tr-TR" sz="1200" b="1" dirty="0">
              <a:solidFill>
                <a:schemeClr val="bg1"/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1098420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Eğitim ve Öğretim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27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Öğrenciler için </a:t>
              </a:r>
              <a:r>
                <a:rPr lang="tr-TR" sz="1200" b="1" dirty="0" err="1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ODTÜClass</a:t>
              </a: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Kullanım Kılavuzu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Öğretim Elemanları için </a:t>
              </a:r>
              <a:r>
                <a:rPr lang="tr-TR" sz="1200" b="1" dirty="0" err="1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ODTUClass</a:t>
              </a: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Kılavuzu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hlinkClick r:id="rId5" action="ppaction://hlinkfile"/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İstatistik Bölümü Örnek İyileştirme Süreci</a:t>
              </a:r>
              <a:endParaRPr lang="tr-TR" sz="1200" b="1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Program İyileştirme Çalışmaları Süreçleri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ABET Ders Çıktıları Öz Değerlendirme Raporu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ODTUClass</a:t>
              </a:r>
              <a:r>
                <a:rPr lang="tr-TR" sz="1200" b="1" dirty="0">
                  <a:solidFill>
                    <a:schemeClr val="bg1"/>
                  </a:solidFill>
                </a:rPr>
                <a:t> Tartışma Formu</a:t>
              </a: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Ders İçeriği Yönetim Ekranı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ODTÜClass</a:t>
              </a: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Sınav Yönetimi Uygulaması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ODTÜClass</a:t>
              </a: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Mesajlaşma Uygulaması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ABET Ders Değerlendirme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ABET Ders Değerlendirme Örneği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1. Program Tasarımı, Değerlendirmesi ve Güncellenmesi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1.5. Programların izlenmesi ve güncellenmesi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2338189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ODTUClass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3592353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Eğitim ve Öğretim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28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 Organizasyon Şeması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2018-2022 Stratejik Plan – Eğitim ve Öğretim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Personel Görev Tanımları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Akademik Teşkilat Görev ve Sorumlulukları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Uzaktan Eğitim Koordinatörleri Listesi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2021-22 Güz Dönemi İşleyiş Usul Esasları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SP Eğitim ve Öğretim Amaç ve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Hedef Önerileri</a:t>
              </a:r>
              <a:endParaRPr lang="tr-TR" sz="1200" b="1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BİDB 2021 Yılı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ÖİDB SP Faaliyet Görevleri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Yılı SP Performans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Değerlendirme Raporu – Amaç 2-3-4-5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ODTÜSyllabus</a:t>
              </a: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Duyurusu Örneği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Engelsiz ODTÜ Birimi Akademik Uyarlama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Çalışmaları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1. Program Tasarımı, Değerlendirmesi ve Güncellenmesi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1.6. Eğitim ve öğretim süreçlerinin yönetimi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2339065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tr-TR" sz="1200" b="1" dirty="0">
              <a:solidFill>
                <a:schemeClr val="bg1"/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1456296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Eğitim ve Öğretim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29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Faculty</a:t>
              </a: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tr-TR" sz="1200" b="1" dirty="0" err="1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resource</a:t>
              </a: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tr-TR" sz="1200" b="1" dirty="0" err="1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teaching</a:t>
              </a: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tr-TR" sz="1200" b="1" dirty="0" err="1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remotely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2021-22 Akademik Yılı Genel Bilgilendirme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ODTUClass</a:t>
              </a: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FAQ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BİDB 2021 Yılı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ÖGEM Seminerleri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METU Open Course </a:t>
              </a:r>
              <a:r>
                <a:rPr lang="tr-TR" sz="1200" b="1" dirty="0" err="1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Ware</a:t>
              </a: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Kullanım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İstatistikleri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Çevrimiçi Etkili Eğitim Seminerleri Listesi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OİBS Senkron-Asenkron Ders Seçimi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METU Open Course </a:t>
              </a:r>
              <a:r>
                <a:rPr lang="tr-TR" sz="1200" b="1" dirty="0" err="1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Ware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ODTUClass</a:t>
              </a: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tr-TR" sz="1200" b="1" dirty="0" err="1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Lucid</a:t>
              </a: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Oyunlaştırma Uygulaması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2. Programların Yürütülmesi (Öğrenci Merkezli Öğrenme, Öğretme ve Değerlendirme)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2.1. Öğretim yöntem ve teknikleri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2339065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METU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Okan Üniversitesi Etkinlik</a:t>
            </a:r>
            <a:endParaRPr lang="tr-TR" sz="1200" b="1" dirty="0">
              <a:solidFill>
                <a:schemeClr val="bg1"/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1062276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4FF29D-8548-479F-820C-8023F672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KAP </a:t>
            </a:r>
            <a:r>
              <a:rPr lang="tr-TR" dirty="0" err="1"/>
              <a:t>İnfografikleri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0E299-3453-4687-8400-50088A564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tr-TR" dirty="0">
                <a:solidFill>
                  <a:schemeClr val="tx1"/>
                </a:solidFill>
              </a:rPr>
              <a:t>KAP değerlendirmesi için hazırlanan ve aşağıdaki sayfalarda sunulan </a:t>
            </a:r>
            <a:r>
              <a:rPr lang="tr-TR" dirty="0" err="1">
                <a:solidFill>
                  <a:schemeClr val="tx1"/>
                </a:solidFill>
              </a:rPr>
              <a:t>infografikler</a:t>
            </a:r>
            <a:r>
              <a:rPr lang="tr-TR" dirty="0">
                <a:solidFill>
                  <a:schemeClr val="tx1"/>
                </a:solidFill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PUKÖ çevrimlerini bütün kanıtlarıyla değerlendiricilere sunmak,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Ölçütlere yönelik kanıtlara daha kolay erişim sağlamak,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Kanıtlar için doğrudan veya dolaylı ipuçları sunmak ve mensuplarımıza değerlendirme sürecinde yardımcı olmak üzere hazırlanmıştır.</a:t>
            </a:r>
          </a:p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639605C-3163-45BC-9ABF-1F71C842A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2472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Eğitim ve Öğretim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30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ODTUClass</a:t>
              </a: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Yeni Geliştirmeler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ODTUClass</a:t>
              </a: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Geri Bildirim Örnekleri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ODTUClass</a:t>
              </a: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’ ta sunulan araçlar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Öğrenme Yönetim Sistemi Eğitim Listesi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Safeexam</a:t>
              </a: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kullanım örnekleri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Active </a:t>
              </a:r>
              <a:r>
                <a:rPr lang="tr-TR" sz="1200" b="1" dirty="0" err="1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Quiz</a:t>
              </a: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ve </a:t>
              </a:r>
              <a:r>
                <a:rPr lang="tr-TR" sz="1200" b="1" dirty="0" err="1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Quiz</a:t>
              </a: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Uygulamaları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Uzaktan Eğitimde Ölçme Değerlendirme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Araçları ve Yöntemleri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2. Programların Yürütülmesi (Öğrenci Merkezli Öğrenme, Öğretme ve Değerlendirme)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2.2. Ölçme ve değerlendirme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2340899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 err="1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ODTUClass</a:t>
            </a: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 ta sunulan araçlar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2116527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Eğitim ve Öğretim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31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Program Yeterliliği Bilgi Paketi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ÖİDB SP Faaliyet Görevleri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Örnek değerlendirme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endParaRPr lang="tr-TR" sz="1200" b="1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Öğretim Elemanı Görüşü Alma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SUNY Çift Diploma Örneği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New </a:t>
              </a:r>
              <a:r>
                <a:rPr lang="tr-TR" sz="1200" b="1" dirty="0" err="1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Platz</a:t>
              </a: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Çift Diploma Örneği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Bölüm Örnek Kredilendirme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2. Programların Yürütülmesi (Öğrenci Merkezli Öğrenme, Öğretme ve Değerlendirme)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2.3. Öğrenci kabulü, önceki öğrenmenin tanınması ve kredilendirilmesi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2340899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tr-TR" sz="1200" b="1" dirty="0" err="1">
                <a:solidFill>
                  <a:schemeClr val="bg1">
                    <a:lumMod val="50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</a:t>
            </a: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' ODTÜ'lüye Sorduk!» Etkinliği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3431211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Eğitim ve Öğretim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32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Program Yönetmelikleri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2021-22 Güz Dönemi İşleyiş Usul Esasları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NFT Diploma Uygulaması iyileştirme örneği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Örnek değerlendirme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Çevrimiçi İngilizce Yeterlilik Sınavı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Program Bazında Örnek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Yeterlik Değerlendirmesi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2. Programların Yürütülmesi (Öğrenci Merkezli Öğrenme, Öğretme ve Değerlendirme)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2.4. Yeterliklerin sertifikalandırılması ve diploma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2338189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NFT Diploma Uygulaması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 err="1">
                <a:solidFill>
                  <a:schemeClr val="bg1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Europass</a:t>
            </a: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Sertifikası-Diploma Eki 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674275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Eğitim ve Öğretim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33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Keep</a:t>
              </a: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Learning @METU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ODTÜClass</a:t>
              </a: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Geliştirmeler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ODTÜClass</a:t>
              </a: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Destek Ofisi Geri Bildirimleri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ODTÜClass’a</a:t>
              </a: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yönelik paydaş değerlendirmesi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GİSAM Öğrenme ve Ortam Kaynaklarına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Yönelik Faaliyetler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Uzaktan Eğitimde Öğrencilere Verilen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Desteklere Dair Kanıtlar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algn="r"/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. Öğrenme Kaynakları ve Akademik Destek Hizmetleri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3.1. Öğrenme ortam ve kaynakları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2339065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 err="1">
                <a:solidFill>
                  <a:schemeClr val="bg1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ODTÜClass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1190553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Eğitim ve Öğretim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34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Lisans Programı Danışman Atama Yönetmelik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Engelli Öğrenci Danışmanı Uygulamasının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Geliştirilmesi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ÖİDB SP Faaliyet Görevleri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ÖGEM Öğrenci Memnuniyet Anketleri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Danışman Atama Ekran Görüntüsü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AYNA Psikolojik Destek Ünitesi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AYNA Dinlene Noktası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SRM Seminer Listesi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KPM Faaliyet Raporu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3. Öğrenme Kaynakları ve Akademik Destek Hizmetleri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3.2. Akademik destek hizmetleri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2344507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AYNA Psikolojik Destek Ünitesi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15972541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Eğitim ve Öğretim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35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ODTU Covid-19 İzleme ve Yönetim Planı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Covid-19 Dönemi Tesis Kullanım Planı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</a:rPr>
                <a:t> </a:t>
              </a:r>
              <a:r>
                <a:rPr lang="tr-TR" sz="1200" b="1" dirty="0" err="1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OpenMETU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Faaliyet Görevleri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BİDB 2021 Yılı Faaliyet Raporu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ÖGEM Öğrenci Memnuniyet Anketleri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UZEM Eğitim Videoları ve Dokümanları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SKSDB 2021 Yılı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Sosyal Hizmet Tesisleri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Yılı Faaliyet Raporu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3. Öğrenme Kaynakları ve Akademik Destek Hizmetleri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3.3. Tesis ve altyapılar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2342600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Metu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796980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Eğitim ve Öğretim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36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Dezavantajlı Gruplara Yönelik Derslerde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Edilecek Hususlar Yönetmeliği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 Burs ve Yardım Yönergesi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Öğrenci Burs Olanakları ve Başvuru Süreci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Engelli Öğrenci Danışmanları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Engelsiz ODTÜ Birimi İletişim Süreç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Şeması</a:t>
              </a:r>
              <a:r>
                <a:rPr lang="tr-TR" sz="1200" b="1" dirty="0">
                  <a:solidFill>
                    <a:schemeClr val="bg1"/>
                  </a:solidFill>
                </a:rPr>
                <a:t> </a:t>
              </a: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Gereksinim Bursları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Özel Donanımlı Araçlar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 err="1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ODTÜClass</a:t>
              </a: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Engelli Öğrenciler Bilgi Alanı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ÖİDB SP Faaliyet Görevleri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r>
                <a:rPr lang="tr-TR" sz="1200" b="1" i="1" u="sng" dirty="0">
                  <a:solidFill>
                    <a:schemeClr val="bg1"/>
                  </a:solidFill>
                </a:rPr>
                <a:t>Etkinlikler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</a:rPr>
                <a:t>Tut ki görme engelli bir öğrencin oldu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</a:rPr>
                <a:t>En-Gel de gör kütüphaneyi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</a:rPr>
                <a:t>Belgesel gösterimi "Biz de Varız"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</a:rPr>
                <a:t>Görme Engelli Öğrenciye Ders Partneri Olmak</a:t>
              </a: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Uzaktan Öğretim Erişilebilirliği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Değerlendirme Anketi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Öğrenci Asistanlığı Hizmeti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Değerlendirme Raporu</a:t>
              </a:r>
              <a:endParaRPr lang="tr-TR" sz="1200" b="1" dirty="0">
                <a:solidFill>
                  <a:schemeClr val="bg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Natural Reader Edu Üyelik Duyurusu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Uluslararası Öğrenci Ofisi Burs Olanakları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Akademik Uyarlama Mektubu Süreci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Engelsiz ODTÜ 2021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Adım ODTÜ Ofisi 2021 Yılı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Akademik Uyarlama Mektubu Örneği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Engelsiz ODTÜ Yönetim Kurulu Kararları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1" r:lo="rId22" r:qs="rId23" r:cs="rId24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3. Öğrenme Kaynakları ve Akademik Destek Hizmetleri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3.4. Dezavantajlı gruplar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87950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YÖK Engelsiz Üniversite Ödülleri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 Tutucu Hizmeti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Ders Partnerliği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Engelsiz ODTÜ Topluluğu Etkinlikleri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3187736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Eğitim ve Öğretim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37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SKSDB Organizasyon Şeması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Yurt Başvuru Süreci – Örnek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 2018-2022 SP Amaç 4 – Amaç 15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SKSDB Faaliyet Görevleri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SP Performans Değerlendirme Raporu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Amaç 4 ve 15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ÖGEM Öğrenci Memnuniyet Anketleri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SEM 2021 Yılı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TBM 2021 Yılı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SKSDB 2021 Yılı Faaliyet Raporu</a:t>
              </a: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3. Öğrenme Kaynakları ve Akademik Destek Hizmetleri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3.5. Sosyal, kültürel, sportif faaliyetler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87950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tr-TR" sz="1200" b="1" dirty="0">
              <a:solidFill>
                <a:schemeClr val="bg1"/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3903502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Eğitim ve Öğretim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38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Atama ve Yükselme Kriterleri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Uluslararası Öğretim Üyeleri Alımı ile İlgili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Bilgiler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Stratejik Plan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Öğretim Elemanları Ders Yükü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Dağılım Mevzuatı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PDB Faaliyet Görevleri</a:t>
              </a:r>
              <a:endParaRPr lang="tr-TR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SP Amaç ve Hedef Önerileri –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İnsan Kaynakları</a:t>
              </a:r>
              <a:endParaRPr lang="tr-TR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Atama ve Yükseltme Kriterlerinde Güncelleme</a:t>
              </a:r>
              <a:endParaRPr lang="tr-TR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SP Performans Değerlendirme Raporu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Amaç 18 – 19</a:t>
              </a:r>
              <a:endParaRPr lang="tr-TR" sz="1200" b="1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3" y="2778200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Fen Edebiyat Fakültesi Atama Yükseltme Kriterleri Örnek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Atama ve Yükselme Kriterleri Duyurusu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Bölüm Ders</a:t>
              </a:r>
              <a:r>
                <a:rPr lang="tr-TR" sz="1200" b="1" dirty="0">
                  <a:solidFill>
                    <a:schemeClr val="bg1"/>
                  </a:solidFill>
                </a:rPr>
                <a:t> </a:t>
              </a: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Dağılımı ve  Norm Kadro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Çalışması – Örnek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Eğitim Fakültesi Fakülte Yönetim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Kurulu Toplantısı - Örnek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SP Performans Değerlendirme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Raporu Amaç 18 - 19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4. Öğretim Kadrosu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4.1. Atama, yükseltme ve görevlendirme kriterleri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87950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3253224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Eğitim ve Öğretim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39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AGEP Süreci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AGEP Modülleri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PDB Faaliyet Görevleri</a:t>
              </a:r>
              <a:endParaRPr lang="tr-TR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Öğrenci Teknolojileri Destek Ofisi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Faaliyet Görevleri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ÖGEM Faaliyet Görevleri</a:t>
              </a:r>
              <a:endParaRPr lang="tr-TR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SP Amaç ve Hedef Önerileri –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Eğitim ve Öğretim / İnsan Kaynakları</a:t>
              </a:r>
              <a:endParaRPr lang="tr-TR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AGEP Etkinlik Değerlendirme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SP Performans Değerlendirme Raporu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Amaç 18 – 19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3" y="2778200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 AGEP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PDB 2021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ÖGEM Seminerleri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UZEM Seminerleri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KDDB Seminerleri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UZEM Sıkça Sorulan Sorular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4. Öğretim Kadrosu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4.2. Öğretim yetkinlikleri ve gelişimi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2340899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AGEP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2968856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Değerlendirme Anahtarı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3572" y="1693863"/>
            <a:ext cx="2937764" cy="4391977"/>
          </a:xfrm>
        </p:spPr>
        <p:txBody>
          <a:bodyPr/>
          <a:lstStyle/>
          <a:p>
            <a:r>
              <a:rPr lang="tr-TR" sz="2300" b="1" dirty="0">
                <a:solidFill>
                  <a:schemeClr val="tx1"/>
                </a:solidFill>
              </a:rPr>
              <a:t>Her bir ölçüt için 1 ile 5 arasında puanlama yapılır.</a:t>
            </a:r>
          </a:p>
          <a:p>
            <a:endParaRPr lang="tr-TR" sz="2300" b="1" dirty="0"/>
          </a:p>
          <a:p>
            <a:endParaRPr lang="tr-TR" sz="2300" b="1" dirty="0"/>
          </a:p>
          <a:p>
            <a:r>
              <a:rPr lang="tr-TR" sz="2300" b="1" dirty="0">
                <a:solidFill>
                  <a:srgbClr val="E3391B"/>
                </a:solidFill>
              </a:rPr>
              <a:t>Hedefimiz ise her ölçüt için 4 veya 5 puan almaktır.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4</a:t>
            </a:fld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AD83F3F9-BD46-4848-B3ED-D9730407B8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45"/>
          <a:stretch/>
        </p:blipFill>
        <p:spPr>
          <a:xfrm>
            <a:off x="3708400" y="1211572"/>
            <a:ext cx="8077538" cy="518893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3502295" y="5599061"/>
            <a:ext cx="2933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latin typeface="Arial" panose="020B0604020202020204" pitchFamily="34" charset="0"/>
              </a:rPr>
              <a:t>YÖKAK Dereceli Değerlendirme Anahtarı</a:t>
            </a:r>
          </a:p>
          <a:p>
            <a:pPr algn="ctr"/>
            <a:r>
              <a:rPr lang="tr-TR" dirty="0">
                <a:effectLst/>
                <a:latin typeface="Arial" panose="020B0604020202020204" pitchFamily="34" charset="0"/>
              </a:rPr>
              <a:t>(</a:t>
            </a:r>
            <a:r>
              <a:rPr lang="tr-TR" dirty="0" err="1">
                <a:effectLst/>
                <a:latin typeface="Arial" panose="020B0604020202020204" pitchFamily="34" charset="0"/>
              </a:rPr>
              <a:t>Rubrik</a:t>
            </a:r>
            <a:r>
              <a:rPr lang="tr-TR" dirty="0">
                <a:effectLst/>
                <a:latin typeface="Arial" panose="020B0604020202020204" pitchFamily="34" charset="0"/>
              </a:rPr>
              <a:t>)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943203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Eğitim ve Öğretim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40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Akademik Teşvik Yönetmeliği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PDB Faaliyet Görevleri</a:t>
              </a:r>
              <a:endParaRPr lang="tr-TR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SP Amaç ve Hedef Önerileri</a:t>
              </a:r>
            </a:p>
            <a:p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– İnsan Kaynakları</a:t>
              </a:r>
              <a:endParaRPr lang="tr-TR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PDB 2021 Faaliyet Raporu</a:t>
              </a:r>
              <a:endParaRPr lang="tr-TR" sz="1200" b="1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3" y="2778200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Parlar Vakfı Ödülleri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 Geliştirme Vakfı Ödülleri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UZEM Sıkça Sorulan Sorular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Akademik Teşvik Uygulama Örneği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4. Öğretim Kadrosu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4.3. Eğitim faaliyetlerine yönelik teşvik ve ödüllendirme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87950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Parlar Vakfı Ödülleri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ATOSİS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1347492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Araştırma ve Geliştirme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41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 Organizasyon Şeması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ODTÜ’de Araştırma Yönetimi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Stratejik Plan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 Araştırma Geliştirme Politikası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2018-2022 Stratejik Plan Amaç 6-7-8-9-10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Araştırmalar Koordinatörlüğü Web Sayfası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BAPSİS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SP Amaç ve Hedef Önerileri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– Araştırma ve Geliştirme</a:t>
              </a:r>
              <a:endParaRPr lang="tr-TR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Araştırmalar Koordinatörlüğü Faaliyet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Görevleri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Araştırmalar Koordinatörlüğü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SP Performans Değerlendirme Raporu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Amaç 6-7-8-9-10</a:t>
              </a:r>
              <a:endParaRPr lang="tr-TR" sz="1200" b="1" dirty="0">
                <a:solidFill>
                  <a:schemeClr val="bg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3" y="2778200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UFUK Avrupa Komisyonu Toplantı Planı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 Bilgi Günleri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 Bilgi Günü Seminerleri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UFUK Avrupa Komisyon Toplantı Daveti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TCEP Duyurusu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Adım ODTÜ Lisans Araştırmaları Günü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0" r:lo="rId21" r:qs="rId22" r:cs="rId23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1. Araştırma Süreçlerinin Yönetimi ve Araştırma Kaynakları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1.1. Araştırma süreçlerinin yönetimi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87950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BAPSİS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SKYBİS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Araştırma Merkezleri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36097745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Araştırma ve Geliştirme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42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PDO Proje Destek Süreçleri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BAP Proje Süreçleri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BAP Yönergesi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 Emanet Hesap Fonu İş Akışı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Stratejik Plan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BAP Uygulama Esasları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BAP Proje Mevzuatı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SP Amaç ve Hedef Önerileri – </a:t>
              </a:r>
              <a:endParaRPr lang="tr-TR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Araştırma ve Geliştirme</a:t>
              </a:r>
            </a:p>
            <a:p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Araştırmalar Koordinatörlüğü Faaliyet Görevleri</a:t>
              </a:r>
              <a:endParaRPr lang="tr-TR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YÖKAK İzleme ve Değerlendirme Raporu 2021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İdare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Kurumsal Mali Durum Beklentiler Raporu 2021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Sayılarla ODTÜ Kütüphanesi</a:t>
              </a: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endParaRPr lang="tr-TR" sz="1200" b="1" dirty="0">
                <a:solidFill>
                  <a:schemeClr val="bg1"/>
                </a:solidFill>
                <a:hlinkClick r:id="rId15"/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3" y="2778200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BİDB Lisanslı Yazılımlar</a:t>
              </a: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 Laboratuvarları</a:t>
              </a: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Merkez Laboratuvarı</a:t>
              </a: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Rektörlüğe Bağlı Araştırma Merkezleri</a:t>
              </a: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Stratejik Plan </a:t>
              </a:r>
              <a:r>
                <a:rPr lang="tr-TR" sz="1200" b="1" dirty="0" err="1">
                  <a:solidFill>
                    <a:schemeClr val="bg1"/>
                  </a:solidFill>
                  <a:hlinkClick r:id="rId2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Maliyetlendirme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Araştırmalar Koordinatörlüğü 2021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2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BAP 2021 Yılı Faaliyet Raporu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1. Araştırma Süreçlerinin Yönetimi ve Araştırma Kaynakları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1.2. İç ve dış kaynaklar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87950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BAPSİS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SKYBİS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Araştırma Merkezleri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4138102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Araştırma ve Geliştirme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43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DOSAP-DSA Mevzuatları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DOSAP Kapsamında Olamayan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Araştırmacılar İçin Uygulama Yönergesi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SP Amaç ve Hedef Önerileri –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 ve Geliştirme</a:t>
              </a:r>
              <a:endParaRPr lang="tr-TR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Araştırmalar Koordinatörlüğü Faaliyet Görevleri</a:t>
              </a:r>
              <a:endParaRPr lang="tr-TR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SP Performans Değerlendirme 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Raporu Hedef 6.2 - 10.3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İlk Bakışta ODTÜ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endParaRPr lang="tr-TR" sz="1200" b="1" dirty="0">
                <a:solidFill>
                  <a:schemeClr val="bg1"/>
                </a:solidFill>
                <a:hlinkClick r:id="rId8"/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3" y="2778200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Yılı Akademik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Araştırmalar Koordinatörlüğü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YUDAP Örneği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1. Araştırma Süreçlerinin Yönetimi ve Araştırma Kaynakları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1.3. Doktora programları ve doktora sonrası imkanlar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2339065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DOSAP-DSA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Araştırma Merkezleri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3522551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Araştırma ve Geliştirme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44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 Araştırmacı Kaynakları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SP Amaç ve Hedef Önerileri –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 ve Geliştirme</a:t>
              </a:r>
              <a:endParaRPr lang="tr-TR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Araştırmalar Koordinatörlüğü Faaliyet Görevleri</a:t>
              </a:r>
              <a:endParaRPr lang="tr-TR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PDB 2021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Araştırmalar Koordinatörlüğü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Faaliyet Raporu</a:t>
              </a:r>
              <a:endParaRPr lang="tr-TR" sz="1200" b="1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endParaRPr lang="tr-TR" sz="1200" b="1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3" y="2778200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 AGEP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KDDB Araştırmacılara Yönelik Seminerler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2. Araştırma Yetkinliği, İş birlikleri ve Destekler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2.1. Araştırma yetkinlikleri ve gelişimi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91874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ODTÜ AGEP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Araştırma Merkezleri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1541585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Araştırma ve Geliştirme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45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ÖYP Süreçleri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 Merkezleri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 action="ppaction://hlinkfil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 TTO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SP Amaç ve Hedef Önerileri –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 ve Geliştirme</a:t>
              </a:r>
              <a:endParaRPr lang="tr-TR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Araştırmalar Koordinatörlüğü Faaliyet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Görevleri</a:t>
              </a:r>
              <a:endParaRPr lang="tr-TR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SP Performans Değerlendirme Raporu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Amaç 6 - 9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3" y="2778200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Ortak Programlar Listesi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SAYP Programı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Araştırmalar Koordinatörlüğü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TEKNOKENT 2021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UİO ve SKO 2021 Faaliyet Raporları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2. Araştırma Yetkinliği, İş birlikleri ve Destekler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2.2. Ulusal ve uluslararası ortak programlar ve ortak araştırma birimleri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91874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Araştırma Merkezleri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AR-GE Öğrenci Topluluğu Etkinlikleri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3852559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Araştırma ve Geliştirme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46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BAPSİS Süreçleri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SP Amaç ve Hedef Önerileri –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 ve Geliştirme</a:t>
              </a:r>
              <a:endParaRPr lang="tr-TR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Araştırmalar Koordinatörlüğü Faaliyet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Görevleri</a:t>
              </a:r>
              <a:endParaRPr lang="tr-TR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İlk Bakışta ODTÜ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Girişimci Üniversite Endeksi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 Üniversiteleri Performans İzleme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SP Performans Değerlendirme Raporu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Amaç 6 - 10</a:t>
              </a:r>
              <a:endParaRPr lang="tr-TR" sz="1200" b="1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3" y="2778200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KDDB Araştırmacılara Yönelik Seminerler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Black </a:t>
              </a:r>
              <a:r>
                <a:rPr lang="tr-TR" sz="1200" b="1" dirty="0" err="1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Sea</a:t>
              </a: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Connect 2021 </a:t>
              </a:r>
              <a:r>
                <a:rPr lang="tr-TR" sz="1200" b="1" dirty="0" err="1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Çalıştayı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Araştırmalar Koordinatörlüğü 2021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Faaliyet Raporu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3. Araştırma Performansı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3.1. Araştırma performansının izlenmesi ve değerlendirilmesi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87950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BAPSİS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SKYBİS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33007905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Araştırma ve Geliştirme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47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Akademik Teşvik Yönetmeliği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Akademik Teşvik Ödeneği Yönetmeliği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ATOSİS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SP AR&amp;GE Amaç ve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Hedef Önerileri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Araştırmalar Koordinatörlüğü Faaliyet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cs typeface="Arial" panose="020B060402020202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Görevleri</a:t>
              </a:r>
              <a:endParaRPr lang="tr-TR" sz="1200" b="1" dirty="0">
                <a:solidFill>
                  <a:schemeClr val="bg1"/>
                </a:solidFill>
                <a:hlinkClick r:id="rId7"/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 Sıralamalar Sunumu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URAP Akademik </a:t>
              </a:r>
              <a:r>
                <a:rPr lang="tr-TR" sz="1200" b="1" dirty="0" err="1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Peformans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SP Performans Değerlendirme Raporu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Amaç 6 - 10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3" y="2778200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Akademik Teşvik Süreç Yönetimi</a:t>
              </a:r>
              <a:r>
                <a:rPr lang="tr-TR" sz="1200" b="1" dirty="0">
                  <a:solidFill>
                    <a:schemeClr val="bg1"/>
                  </a:solidFill>
                </a:rPr>
                <a:t> - Örnek</a:t>
              </a:r>
              <a:endParaRPr lang="tr-TR" sz="1200" b="1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Akademik Teşvik Başvuru Çağrısı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Akademik Teşvik Değerlendirme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Sonuç Duyurusu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3. Araştırma Performansı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3.2. Öğretim elemanı/araştırmacı performansının değerlendirilmesi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91874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ATOSİS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344740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Toplumsal Katkı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48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 Toplumsal Katkı Politikası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 Organizasyon Şeması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TBM Yönetmelikleri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SEM Organizasyon Şeması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SP Toplumsal Katkı Amaç ve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Hedef Önerileri</a:t>
              </a:r>
              <a:endParaRPr lang="tr-TR" sz="1200" b="1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TBM Faaliyet Görevleri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SKSDB Faaliyet Görevleri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SEM Faaliyet Görevleri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Toplumsal Katkı Mevcut Durum Analizi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SP Performans Değerlendirme Raporu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Amaç 11-12-13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3" y="2778200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SP Toplumsal Katkı SPAK Çalışmaları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TBM 2021 Yılı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SEM 2021 Yılı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 Bilim İletişimi Grubu Süreçleri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1. Toplumsal Katkı Süreçlerinin Yönetimi ve Toplumsal Katkı Kaynakları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1.1. Toplumsal katkı süreçlerinin yönetimi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86116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Bilimin Ev Hali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  <a:effectLst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Share UR Research Video Competition</a:t>
            </a:r>
            <a:endParaRPr lang="tr-TR" sz="1200" b="1" u="sng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u="sng" dirty="0">
                <a:solidFill>
                  <a:schemeClr val="bg1">
                    <a:lumMod val="50000"/>
                  </a:schemeClr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Bilim İletişimi Grubu Faaliyetleri</a:t>
            </a:r>
            <a:endParaRPr lang="tr-TR" sz="12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20696084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Toplumsal Katkı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49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</a:rPr>
                <a:t>Stratejik Plan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Kurumsal İletişim Ofisi Süreçleri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 action="ppaction://hlinkfil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Toplum Bilimi Merkezi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 action="ppaction://hlinkfil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Sürekli Eğitim Merkezi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 action="ppaction://hlinkfile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BİLTEMM Süreçleri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BİLGEİŞ Süreçleri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SP Toplumsal Katkı Amaç ve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Hedef Önerileri</a:t>
              </a:r>
              <a:endParaRPr lang="tr-TR" sz="1200" b="1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TBM Faaliyet Görevleri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SKSDB Faaliyet Görevleri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SEM Faaliyet Görevleri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SP Performans Değerlendirme Raporu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Amaç 11-12-13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İlk Bakışta ODTÜ</a:t>
              </a:r>
              <a:endParaRPr lang="tr-TR" sz="1200" b="1" dirty="0">
                <a:solidFill>
                  <a:schemeClr val="bg1"/>
                </a:solidFill>
                <a:hlinkClick r:id="rId14"/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3" y="2778200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 Bilim İletişimi Grubu Etkinlikleri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TBM 2021 Yılı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SEM 2021 Yılı Faaliyet Raporu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1. Toplumsal Katkı Süreçlerinin Yönetimi ve Toplumsal Katkı Kaynakları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1.2. Kaynaklar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2339065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BİLGEİŞ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369102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Yönetim, Liderlik ve Kalite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5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19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Organizasyon Şeması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Organizasyon Listesi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Üniversite Yönetimi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Yetki Devri ve İmza Yetki/Yetkilileri Yönergesi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Stratejik Plan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 Başlık 3.1.1.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Yönetim Modeli ve İdari Yapı 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Kurum İç Kontrol Standartlarına Uyum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Eylem Planı ve Gerçekleşme Raporları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Öngörülen Eylemler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Performans Programı - 2022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Kurum İç Kontrol Standartlarına Uyum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Eylem Planı ve Gerçekleşme Raporları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SP Performans Değerlendirme Raporu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Görevlendirme / Atama Yazısı Örneği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Görevlendirme / Atama Duyurusu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Eğitim Koordinatörü Görev ve Sorumluluk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Tanımları (Örnek)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SPAK Çalışma Grupları</a:t>
              </a:r>
              <a:endParaRPr lang="tr-TR" sz="1200" b="1" dirty="0">
                <a:solidFill>
                  <a:schemeClr val="bg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Stratejik Plan Değerlendirmesi (Senato)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SP Değerlendirme Süreci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40948969"/>
                </p:ext>
              </p:extLst>
            </p:nvPr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1. Liderlik ve Kalite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1.1. Yönetim modeli ve idari yapı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2337212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ODTÜ Bütünleşik Bilgi Sistemi</a:t>
            </a:r>
            <a:r>
              <a:rPr lang="tr-TR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200" dirty="0">
                <a:solidFill>
                  <a:schemeClr val="bg1">
                    <a:lumMod val="50000"/>
                  </a:schemeClr>
                </a:solidFill>
              </a:rPr>
              <a:t>(Bu yapı yönetim süreçlerinin sistematik ve sürdürülebilir olmasına katkı sağlar.)</a:t>
            </a: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11185830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Toplumsal Katkı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50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2018-2022 Stratejik Plan Toplumsal Hizmet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SP Toplumsal Katkı Amaç ve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Hedef Önerileri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Toplumsal Katkı Mevcut Durum Analizi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Raporu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3" y="2778200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SP Performans Değerlendirme Raporu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Amaç 11-12-13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İlk Bakışta ODTÜ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2. Toplumsal Katkı Performansı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2.1. Toplumsal katkı performansının izlenmesi ve değerlendirilmesi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91874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</a:rPr>
              <a:t>SKYBİS</a:t>
            </a: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16818567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İlgili Dokümanlar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3572" y="1693863"/>
            <a:ext cx="5077115" cy="4215231"/>
          </a:xfrm>
        </p:spPr>
        <p:txBody>
          <a:bodyPr>
            <a:normAutofit/>
          </a:bodyPr>
          <a:lstStyle/>
          <a:p>
            <a:r>
              <a:rPr lang="tr-TR" altLang="tr-TR" sz="1600" dirty="0">
                <a:solidFill>
                  <a:schemeClr val="tx1"/>
                </a:solidFill>
              </a:rPr>
              <a:t>Kurumsal İç Değerlendirme Raporu</a:t>
            </a:r>
          </a:p>
          <a:p>
            <a:r>
              <a:rPr lang="tr-TR" altLang="tr-TR" sz="1600" dirty="0">
                <a:solidFill>
                  <a:schemeClr val="tx1"/>
                </a:solidFill>
                <a:hlinkClick r:id="rId2"/>
              </a:rPr>
              <a:t>https://kalite.metu.edu.tr/tr/kurum-ic-degerlendirme-raporlari</a:t>
            </a:r>
            <a:endParaRPr lang="tr-TR" altLang="tr-TR" sz="1600" dirty="0">
              <a:solidFill>
                <a:schemeClr val="tx1"/>
              </a:solidFill>
            </a:endParaRPr>
          </a:p>
          <a:p>
            <a:r>
              <a:rPr lang="tr-TR" altLang="tr-TR" sz="1600" dirty="0">
                <a:solidFill>
                  <a:schemeClr val="tx1"/>
                </a:solidFill>
              </a:rPr>
              <a:t>Kalite Güvencesi Web Sayfası</a:t>
            </a:r>
          </a:p>
          <a:p>
            <a:r>
              <a:rPr lang="tr-TR" altLang="tr-TR" sz="1600" dirty="0">
                <a:solidFill>
                  <a:schemeClr val="tx1"/>
                </a:solidFill>
                <a:hlinkClick r:id="rId3"/>
              </a:rPr>
              <a:t>https://kalite.metu.edu.tr/tr</a:t>
            </a:r>
            <a:endParaRPr lang="tr-TR" altLang="tr-TR" sz="1600" dirty="0">
              <a:solidFill>
                <a:schemeClr val="tx1"/>
              </a:solidFill>
            </a:endParaRPr>
          </a:p>
          <a:p>
            <a:r>
              <a:rPr lang="tr-TR" altLang="tr-TR" sz="1600" dirty="0">
                <a:solidFill>
                  <a:schemeClr val="tx1"/>
                </a:solidFill>
              </a:rPr>
              <a:t>2018-2022 Stratejik Planı </a:t>
            </a:r>
          </a:p>
          <a:p>
            <a:r>
              <a:rPr lang="tr-TR" altLang="tr-TR" sz="1600" dirty="0">
                <a:solidFill>
                  <a:schemeClr val="tx1"/>
                </a:solidFill>
                <a:hlinkClick r:id="rId4"/>
              </a:rPr>
              <a:t>https://sp.metu.edu.tr/</a:t>
            </a:r>
            <a:endParaRPr lang="tr-TR" altLang="tr-TR" sz="1600" dirty="0">
              <a:solidFill>
                <a:schemeClr val="tx1"/>
              </a:solidFill>
            </a:endParaRPr>
          </a:p>
          <a:p>
            <a:r>
              <a:rPr lang="tr-TR" altLang="tr-TR" sz="1600" dirty="0">
                <a:solidFill>
                  <a:schemeClr val="tx1"/>
                </a:solidFill>
              </a:rPr>
              <a:t>Kalite Politikaları</a:t>
            </a:r>
          </a:p>
          <a:p>
            <a:r>
              <a:rPr lang="tr-TR" altLang="tr-TR" sz="1600" dirty="0">
                <a:solidFill>
                  <a:schemeClr val="tx1"/>
                </a:solidFill>
                <a:hlinkClick r:id="rId5"/>
              </a:rPr>
              <a:t>https://kalite.metu.edu.tr/tr/kalite-guvencesi-politika-belgeleri</a:t>
            </a:r>
            <a:endParaRPr lang="tr-TR" altLang="tr-TR" sz="1600" dirty="0">
              <a:solidFill>
                <a:schemeClr val="tx1"/>
              </a:solidFill>
            </a:endParaRPr>
          </a:p>
          <a:p>
            <a:r>
              <a:rPr lang="tr-TR" altLang="tr-TR" sz="1600" dirty="0">
                <a:solidFill>
                  <a:schemeClr val="tx1"/>
                </a:solidFill>
              </a:rPr>
              <a:t>KAP Hazırlık Rehberi ve Takvimi</a:t>
            </a:r>
          </a:p>
          <a:p>
            <a:r>
              <a:rPr lang="tr-TR" altLang="tr-TR" sz="1600" dirty="0">
                <a:solidFill>
                  <a:schemeClr val="tx1"/>
                </a:solidFill>
                <a:hlinkClick r:id="rId6"/>
              </a:rPr>
              <a:t>https://kalite.metu.edu.tr/tr/system/files/odtu_akreditasyon_hazirlik_rehberi_-_01.06.2022_v2.pdf</a:t>
            </a:r>
            <a:endParaRPr lang="tr-TR" altLang="tr-TR" sz="1600" dirty="0">
              <a:solidFill>
                <a:schemeClr val="tx1"/>
              </a:solidFill>
            </a:endParaRPr>
          </a:p>
          <a:p>
            <a:endParaRPr lang="tr-TR" altLang="tr-TR" sz="1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51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5898776" y="1693863"/>
            <a:ext cx="5765073" cy="4255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tr-TR" altLang="tr-TR" sz="1600" dirty="0"/>
              <a:t>Kalite Yönetim Rehberi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tr-TR" altLang="tr-TR" sz="1600" dirty="0">
                <a:hlinkClick r:id="rId7"/>
              </a:rPr>
              <a:t>https://kalite.metu.edu.tr/tr/kalite-yonetim-rehberi</a:t>
            </a:r>
            <a:endParaRPr lang="tr-TR" altLang="tr-TR" sz="16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tr-TR" altLang="tr-TR" sz="1600" dirty="0"/>
              <a:t>Kalite Komisyonu Yönergesi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tr-TR" altLang="tr-TR" sz="1600" dirty="0">
                <a:hlinkClick r:id="rId8"/>
              </a:rPr>
              <a:t>https://kalite.metu.edu.tr/tr/yonerge</a:t>
            </a:r>
            <a:endParaRPr lang="tr-TR" altLang="tr-TR" sz="16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tr-TR" altLang="tr-TR" sz="1600" dirty="0"/>
              <a:t>YÖKAK Dış Değerlendirme ve Akreditasyon Ölçütleri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tr-TR" altLang="tr-TR" sz="1600" dirty="0">
                <a:hlinkClick r:id="rId9"/>
              </a:rPr>
              <a:t>https://yokak.gov.tr/Common/Docs/KidrKlavuz1.4/Kurumsal_Dis_Degerlendirme_ve_Akreditasyon_Olcutleri_Surum_3.0.pdf</a:t>
            </a:r>
            <a:endParaRPr lang="tr-TR" altLang="tr-TR" sz="16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tr-TR" altLang="tr-TR" sz="16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tr-TR" altLang="tr-TR" sz="1600" dirty="0"/>
              <a:t>YÖKAK Kurumsal Dış Değerlendirme Akreditasyon ve İzleme </a:t>
            </a:r>
            <a:r>
              <a:rPr lang="tr-TR" altLang="tr-TR" sz="1600" dirty="0" err="1"/>
              <a:t>Klavuzu</a:t>
            </a:r>
            <a:endParaRPr lang="tr-TR" altLang="tr-TR" sz="16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tr-TR" altLang="tr-TR" sz="1600" dirty="0">
                <a:hlinkClick r:id="rId10"/>
              </a:rPr>
              <a:t>https://yokak.gov.tr/Common/Docs/KidrKlavuz1.4/KDDAI_Kilavuzu%20S%C3%BCr%C3%BCm%203.0.pdf</a:t>
            </a:r>
            <a:endParaRPr lang="tr-TR" altLang="tr-TR" sz="16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tr-TR" altLang="tr-TR" sz="1600" dirty="0"/>
              <a:t>KAP Dokümanları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tr-TR" altLang="tr-TR" sz="1600" dirty="0">
                <a:hlinkClick r:id="rId11"/>
              </a:rPr>
              <a:t>https://kalite.metu.edu.tr/tr/kurumsal-akreditasyon-programi-kap</a:t>
            </a:r>
            <a:endParaRPr lang="tr-TR" altLang="tr-TR" sz="1600" dirty="0"/>
          </a:p>
        </p:txBody>
      </p:sp>
    </p:spTree>
    <p:extLst>
      <p:ext uri="{BB962C8B-B14F-4D97-AF65-F5344CB8AC3E}">
        <p14:creationId xmlns:p14="http://schemas.microsoft.com/office/powerpoint/2010/main" val="2337496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Teşekkür ederiz.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pPr/>
              <a:t>52</a:t>
            </a:fld>
            <a:endParaRPr lang="tr-TR" dirty="0"/>
          </a:p>
        </p:txBody>
      </p:sp>
      <p:sp>
        <p:nvSpPr>
          <p:cNvPr id="5" name="Metin Yer Tutucusu 2"/>
          <p:cNvSpPr txBox="1">
            <a:spLocks/>
          </p:cNvSpPr>
          <p:nvPr/>
        </p:nvSpPr>
        <p:spPr>
          <a:xfrm>
            <a:off x="3526223" y="3303875"/>
            <a:ext cx="5426015" cy="400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dirty="0"/>
              <a:t>Kurumsal Gelişim ve Planlama Ofisi</a:t>
            </a:r>
          </a:p>
        </p:txBody>
      </p:sp>
    </p:spTree>
    <p:extLst>
      <p:ext uri="{BB962C8B-B14F-4D97-AF65-F5344CB8AC3E}">
        <p14:creationId xmlns:p14="http://schemas.microsoft.com/office/powerpoint/2010/main" val="11270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Yönetim, Liderlik ve Kalite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6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Üniversite Yönetimi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Komisyonu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Akademik ve İdari Kalite Koordinatörleri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Listesi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Komisyonu Yönergesi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2018-2022 SP Faaliyet Görevleri</a:t>
              </a:r>
              <a:endParaRPr lang="tr-TR" sz="1200" b="1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Performans Programı - 2022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SP Durum Değerlendirme Raporu Örnek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SP Performans Değerlendirme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Yöneticiler Ortak Toplantısı</a:t>
              </a: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Yılı İdare Faaliyet Raporu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Yönetim Kurulu ve Senato Kararları Örnek</a:t>
              </a:r>
              <a:endParaRPr lang="tr-TR" sz="1200" b="1" dirty="0">
                <a:solidFill>
                  <a:schemeClr val="bg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2023-2027 SP Başlangıç Toplantısı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SP Durum Analizi Paylaşım Konferansı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Elektronik Liste Servisi Yazışma Örneği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6" r:lo="rId17" r:qs="rId18" r:cs="rId19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1. Liderlik ve Kalite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1.2. Liderlik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2340749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Elektronik Liste Servisi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SKYBİS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EBYS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133467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Yönetim, Liderlik ve Kalite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7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Stratejik Plan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Sürdürülebilir Kampüs Yürütme Kurulu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Politikaları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İklim Eylem ve Sürdürülebilirlik Planı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2018-2022 SP Amaç ve Hedefleri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2018-2022 SP Faaliyet Görevleri</a:t>
              </a:r>
              <a:endParaRPr lang="tr-TR" sz="1200" b="1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Performans Programı - 2022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SP Değerlendirme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SP Paylaşım Konferansı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Üniversite Sıralamalar Sunumu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SP Farklılaşma Stratejileri</a:t>
              </a:r>
              <a:endParaRPr lang="tr-TR" sz="1200" b="1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SP Değerlendirmesi Amaç 16-17</a:t>
              </a:r>
              <a:endParaRPr lang="tr-TR" sz="1200" b="1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ODTÜ Yeşil Kampüs Topluluğu Etkinlikleri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Kurumsal Veri Yönetimi Faaliyet Raporu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1. Liderlik ve Kalite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1.3. Kurumsal dönüşüm kapasitesi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2346749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Araştırma Bilgi Sistemi (AVESİS) </a:t>
            </a:r>
            <a:r>
              <a:rPr lang="tr-TR" sz="12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"Sürdürülebilir Kalkınma Modülü"</a:t>
            </a:r>
            <a:endParaRPr lang="tr-TR" sz="1200" b="1" dirty="0"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ODTÜ Stratejik Planı 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Sürdürülebilir Kampüs Yürütme Kurulu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359888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Yönetim, Liderlik ve Kalite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8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Yönetim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KGPO / SYPB Çalışma Takvimi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SP Hazırlama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Politikaları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KAP Hazırlık Rehberi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SKYBİS SP Tanımlama ve PÜKO Döngüsü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Birim SP Faaliyet Görevleri Aksiyonları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Kurum WEB Sayfalarına Yönelik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İyileştirmeler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Dış Değerlendirme ve KİDR Düzeyinde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Gerçekleştirilen İyileştirmeler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BİDR Aksiyon Önerileri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SP Performans Değerlendirme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Kurum İç Değerlendirmesi</a:t>
              </a:r>
              <a:endParaRPr lang="tr-TR" sz="1200" b="1" dirty="0">
                <a:solidFill>
                  <a:schemeClr val="bg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Birim İç Değerlendirmeler (BİDR)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Akademik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Yılı İdare Faaliyet Raporu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Kalite Komisyonu Yönergesi</a:t>
              </a:r>
              <a:endParaRPr lang="tr-TR" sz="1200" b="1" dirty="0">
                <a:solidFill>
                  <a:schemeClr val="bg1"/>
                </a:solidFill>
                <a:hlinkClick r:id="rId18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</a:rPr>
                <a:t>Kalite Koordinatörleri Görev ve Sorumlulukları</a:t>
              </a:r>
              <a:endParaRPr lang="tr-TR" sz="1200" b="1" dirty="0">
                <a:solidFill>
                  <a:schemeClr val="bg1"/>
                </a:solidFill>
                <a:hlinkClick r:id="rId18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Sorumlu Birimler Tablosu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Kurumsal Veri Yönetimi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SKYBİS Stratejik Plan Süreçleri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KAP Eğitim ve BİDR Eğitimi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Farkındalık ve Bilgilendirme Faaliyetleri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4" r:lo="rId25" r:qs="rId26" r:cs="rId27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1. Liderlik ve Kalite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1.4. İç kalite güvencesi mekanizmaları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87950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SKYBİS</a:t>
            </a:r>
          </a:p>
          <a:p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Kalite Web Sayfası – Bartın Üniversitesi Teşekkür</a:t>
            </a:r>
            <a:endParaRPr lang="tr-TR" sz="1200" b="1" dirty="0">
              <a:solidFill>
                <a:schemeClr val="bg1">
                  <a:lumMod val="50000"/>
                </a:schemeClr>
              </a:solidFill>
              <a:hlinkClick r:id="rId2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Kalite Güvence Sistemi Bilgi Dokümanları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140768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76BE05-FAA3-4817-AF00-E7EB4107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0" y="624914"/>
            <a:ext cx="8254010" cy="456022"/>
          </a:xfrm>
        </p:spPr>
        <p:txBody>
          <a:bodyPr/>
          <a:lstStyle/>
          <a:p>
            <a:r>
              <a:rPr lang="tr-TR" dirty="0"/>
              <a:t>Yönetim, Liderlik ve Kalite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60B21A8-9EFC-4A47-BE6C-A9F2A15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21C7-3805-42DD-AB1C-A1F2EDC96BA9}" type="slidenum">
              <a:rPr lang="tr-TR" smtClean="0"/>
              <a:t>9</a:t>
            </a:fld>
            <a:endParaRPr lang="tr-TR"/>
          </a:p>
        </p:txBody>
      </p:sp>
      <p:grpSp>
        <p:nvGrpSpPr>
          <p:cNvPr id="81" name="Grup 80">
            <a:extLst>
              <a:ext uri="{FF2B5EF4-FFF2-40B4-BE49-F238E27FC236}">
                <a16:creationId xmlns:a16="http://schemas.microsoft.com/office/drawing/2014/main" id="{274C8B88-2DB5-4F08-87CA-CB59EE02F05A}"/>
              </a:ext>
            </a:extLst>
          </p:cNvPr>
          <p:cNvGrpSpPr/>
          <p:nvPr/>
        </p:nvGrpSpPr>
        <p:grpSpPr>
          <a:xfrm>
            <a:off x="505320" y="1591874"/>
            <a:ext cx="9257310" cy="3843246"/>
            <a:chOff x="465810" y="2159564"/>
            <a:chExt cx="8927266" cy="3843246"/>
          </a:xfrm>
        </p:grpSpPr>
        <p:sp>
          <p:nvSpPr>
            <p:cNvPr id="67" name="Dikdörtgen 66">
              <a:extLst>
                <a:ext uri="{FF2B5EF4-FFF2-40B4-BE49-F238E27FC236}">
                  <a16:creationId xmlns:a16="http://schemas.microsoft.com/office/drawing/2014/main" id="{FC8CFE1E-4FE7-45BF-B1AF-E1A89698885B}"/>
                </a:ext>
              </a:extLst>
            </p:cNvPr>
            <p:cNvSpPr/>
            <p:nvPr/>
          </p:nvSpPr>
          <p:spPr>
            <a:xfrm>
              <a:off x="799877" y="2778728"/>
              <a:ext cx="4082410" cy="15471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Kamuoyu Bilgilendirme Süreci: Kalite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Yönetim Rehberi Başlık: 3.1.5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KVKK Aydınlatma ve Açık Rıza Metinleri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Yönetim Kurulu / Komisyon Kararları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BC0208FA-E113-4F79-8190-E4CDC3EA921F}"/>
                </a:ext>
              </a:extLst>
            </p:cNvPr>
            <p:cNvSpPr/>
            <p:nvPr/>
          </p:nvSpPr>
          <p:spPr>
            <a:xfrm>
              <a:off x="798138" y="4441457"/>
              <a:ext cx="4084149" cy="1550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Kurum WEB Sayfalarına Yönelik </a:t>
              </a:r>
            </a:p>
            <a:p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İyileştirmeler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Dikdörtgen 68">
              <a:extLst>
                <a:ext uri="{FF2B5EF4-FFF2-40B4-BE49-F238E27FC236}">
                  <a16:creationId xmlns:a16="http://schemas.microsoft.com/office/drawing/2014/main" id="{819B5CFB-4DDB-4BCC-9144-8FE13A918830}"/>
                </a:ext>
              </a:extLst>
            </p:cNvPr>
            <p:cNvSpPr/>
            <p:nvPr/>
          </p:nvSpPr>
          <p:spPr>
            <a:xfrm>
              <a:off x="4973123" y="4429813"/>
              <a:ext cx="4085888" cy="1561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Akademik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Yılı İdare Faaliyet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2021 SP Performans Değerlendirme Raporu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Kurum Web Sayfalarının Kontrolü ve </a:t>
              </a:r>
            </a:p>
            <a:p>
              <a:pPr algn="r"/>
              <a:r>
                <a:rPr lang="tr-TR" sz="12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Değerlendirmesi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Dikdörtgen 69">
              <a:extLst>
                <a:ext uri="{FF2B5EF4-FFF2-40B4-BE49-F238E27FC236}">
                  <a16:creationId xmlns:a16="http://schemas.microsoft.com/office/drawing/2014/main" id="{52484191-06E5-41B2-A877-B7B8AAAA075B}"/>
                </a:ext>
              </a:extLst>
            </p:cNvPr>
            <p:cNvSpPr/>
            <p:nvPr/>
          </p:nvSpPr>
          <p:spPr>
            <a:xfrm>
              <a:off x="4973122" y="2778199"/>
              <a:ext cx="4085887" cy="15476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Basında ODTÜ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Kurum Web Sayfası Duyuru ve Etkinlik Takvimi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Öğrenci İşleri Daire Başkanlığı Duyuruları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Rektörlük Kamuoyu Bilgilendirme Mailleri</a:t>
              </a:r>
              <a:endParaRPr lang="tr-TR" sz="1200" b="1" dirty="0">
                <a:solidFill>
                  <a:schemeClr val="bg1"/>
                </a:solidFill>
              </a:endParaRPr>
            </a:p>
            <a:p>
              <a:pPr marL="171450" indent="-171450" algn="r">
                <a:buFont typeface="Wingdings" panose="05000000000000000000" pitchFamily="2" charset="2"/>
                <a:buChar char="Ø"/>
              </a:pPr>
              <a:r>
                <a:rPr lang="tr-TR" sz="1200" b="1" dirty="0">
                  <a:solidFill>
                    <a:schemeClr val="bg1"/>
                  </a:solidFill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Kamuoyu Bilgilendirme Duyuruları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Dikdörtgen 70">
              <a:extLst>
                <a:ext uri="{FF2B5EF4-FFF2-40B4-BE49-F238E27FC236}">
                  <a16:creationId xmlns:a16="http://schemas.microsoft.com/office/drawing/2014/main" id="{A0248212-6CFC-4E57-9ADB-BEDBE804A4AE}"/>
                </a:ext>
              </a:extLst>
            </p:cNvPr>
            <p:cNvSpPr/>
            <p:nvPr/>
          </p:nvSpPr>
          <p:spPr>
            <a:xfrm>
              <a:off x="9059010" y="2774278"/>
              <a:ext cx="334066" cy="1556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261357D3-B7A5-4CBA-9787-DC1F7655B509}"/>
                </a:ext>
              </a:extLst>
            </p:cNvPr>
            <p:cNvSpPr/>
            <p:nvPr/>
          </p:nvSpPr>
          <p:spPr>
            <a:xfrm>
              <a:off x="9059010" y="4429813"/>
              <a:ext cx="334066" cy="1561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3" name="Dikdörtgen 72">
              <a:extLst>
                <a:ext uri="{FF2B5EF4-FFF2-40B4-BE49-F238E27FC236}">
                  <a16:creationId xmlns:a16="http://schemas.microsoft.com/office/drawing/2014/main" id="{32733668-3517-48F6-B712-D8582C842F77}"/>
                </a:ext>
              </a:extLst>
            </p:cNvPr>
            <p:cNvSpPr/>
            <p:nvPr/>
          </p:nvSpPr>
          <p:spPr>
            <a:xfrm>
              <a:off x="465810" y="4441456"/>
              <a:ext cx="334066" cy="1550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sp>
          <p:nvSpPr>
            <p:cNvPr id="74" name="Dikdörtgen 73">
              <a:extLst>
                <a:ext uri="{FF2B5EF4-FFF2-40B4-BE49-F238E27FC236}">
                  <a16:creationId xmlns:a16="http://schemas.microsoft.com/office/drawing/2014/main" id="{ACB14EE8-0781-4145-85F4-D0DB27E0099A}"/>
                </a:ext>
              </a:extLst>
            </p:cNvPr>
            <p:cNvSpPr/>
            <p:nvPr/>
          </p:nvSpPr>
          <p:spPr>
            <a:xfrm>
              <a:off x="465810" y="2780946"/>
              <a:ext cx="334066" cy="1550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tr-TR" sz="1400" dirty="0">
                  <a:solidFill>
                    <a:schemeClr val="bg1"/>
                  </a:solidFill>
                </a:rPr>
                <a:t>Kanıtlar</a:t>
              </a:r>
            </a:p>
          </p:txBody>
        </p:sp>
        <p:graphicFrame>
          <p:nvGraphicFramePr>
            <p:cNvPr id="62" name="Diyagram 61">
              <a:extLst>
                <a:ext uri="{FF2B5EF4-FFF2-40B4-BE49-F238E27FC236}">
                  <a16:creationId xmlns:a16="http://schemas.microsoft.com/office/drawing/2014/main" id="{31E2BF26-4A5F-435C-BC5C-C8CB0BC79DE5}"/>
                </a:ext>
              </a:extLst>
            </p:cNvPr>
            <p:cNvGraphicFramePr/>
            <p:nvPr/>
          </p:nvGraphicFramePr>
          <p:xfrm>
            <a:off x="3436092" y="2774278"/>
            <a:ext cx="3015440" cy="32285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sp>
          <p:nvSpPr>
            <p:cNvPr id="78" name="Dikdörtgen 77">
              <a:extLst>
                <a:ext uri="{FF2B5EF4-FFF2-40B4-BE49-F238E27FC236}">
                  <a16:creationId xmlns:a16="http://schemas.microsoft.com/office/drawing/2014/main" id="{88175103-6B62-4222-AAF3-2B7ED00014E0}"/>
                </a:ext>
              </a:extLst>
            </p:cNvPr>
            <p:cNvSpPr/>
            <p:nvPr/>
          </p:nvSpPr>
          <p:spPr>
            <a:xfrm>
              <a:off x="465810" y="2159564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1. Liderlik ve Kalite</a:t>
              </a:r>
              <a:endParaRPr lang="tr-T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F333C229-BE37-4421-8882-E1DEEA11E1B0}"/>
                </a:ext>
              </a:extLst>
            </p:cNvPr>
            <p:cNvSpPr/>
            <p:nvPr/>
          </p:nvSpPr>
          <p:spPr>
            <a:xfrm>
              <a:off x="465810" y="2422112"/>
              <a:ext cx="8927266" cy="2482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/>
              <a:r>
                <a:rPr lang="tr-T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1.5. Kamuoyunu bilgilendirme ve hesap verebilirlik</a:t>
              </a:r>
            </a:p>
          </p:txBody>
        </p:sp>
      </p:grpSp>
      <p:grpSp>
        <p:nvGrpSpPr>
          <p:cNvPr id="104" name="Grup 103">
            <a:extLst>
              <a:ext uri="{FF2B5EF4-FFF2-40B4-BE49-F238E27FC236}">
                <a16:creationId xmlns:a16="http://schemas.microsoft.com/office/drawing/2014/main" id="{B9D6A572-BB51-4B84-81A5-1B20CD6EBB11}"/>
              </a:ext>
            </a:extLst>
          </p:cNvPr>
          <p:cNvGrpSpPr/>
          <p:nvPr/>
        </p:nvGrpSpPr>
        <p:grpSpPr>
          <a:xfrm>
            <a:off x="10173655" y="1715979"/>
            <a:ext cx="1513025" cy="3608776"/>
            <a:chOff x="10173655" y="1685038"/>
            <a:chExt cx="1513025" cy="3738948"/>
          </a:xfrm>
        </p:grpSpPr>
        <p:sp>
          <p:nvSpPr>
            <p:cNvPr id="99" name="Dikdörtgen 98">
              <a:extLst>
                <a:ext uri="{FF2B5EF4-FFF2-40B4-BE49-F238E27FC236}">
                  <a16:creationId xmlns:a16="http://schemas.microsoft.com/office/drawing/2014/main" id="{AE266623-F740-4E4D-9BA5-99D65441FF9C}"/>
                </a:ext>
              </a:extLst>
            </p:cNvPr>
            <p:cNvSpPr/>
            <p:nvPr/>
          </p:nvSpPr>
          <p:spPr>
            <a:xfrm>
              <a:off x="10173656" y="1685038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Örnek Uygulama</a:t>
              </a:r>
            </a:p>
          </p:txBody>
        </p:sp>
        <p:sp>
          <p:nvSpPr>
            <p:cNvPr id="100" name="Dikdörtgen 99">
              <a:extLst>
                <a:ext uri="{FF2B5EF4-FFF2-40B4-BE49-F238E27FC236}">
                  <a16:creationId xmlns:a16="http://schemas.microsoft.com/office/drawing/2014/main" id="{F9A2CEB7-50A0-4867-9A81-3D1FB89E8F80}"/>
                </a:ext>
              </a:extLst>
            </p:cNvPr>
            <p:cNvSpPr/>
            <p:nvPr/>
          </p:nvSpPr>
          <p:spPr>
            <a:xfrm>
              <a:off x="10173656" y="2462339"/>
              <a:ext cx="1513024" cy="614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PUKÖ Çevrimi</a:t>
              </a:r>
            </a:p>
          </p:txBody>
        </p:sp>
        <p:sp>
          <p:nvSpPr>
            <p:cNvPr id="101" name="Dikdörtgen 100">
              <a:extLst>
                <a:ext uri="{FF2B5EF4-FFF2-40B4-BE49-F238E27FC236}">
                  <a16:creationId xmlns:a16="http://schemas.microsoft.com/office/drawing/2014/main" id="{8F23D2FB-30E1-45FF-849D-ECD8FE2D79CC}"/>
                </a:ext>
              </a:extLst>
            </p:cNvPr>
            <p:cNvSpPr/>
            <p:nvPr/>
          </p:nvSpPr>
          <p:spPr>
            <a:xfrm>
              <a:off x="10173656" y="3245253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 ve Uygula</a:t>
              </a:r>
            </a:p>
          </p:txBody>
        </p: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id="{90385ADB-2073-4281-9271-2E5683BD9354}"/>
                </a:ext>
              </a:extLst>
            </p:cNvPr>
            <p:cNvSpPr/>
            <p:nvPr/>
          </p:nvSpPr>
          <p:spPr>
            <a:xfrm>
              <a:off x="10173656" y="4027262"/>
              <a:ext cx="1513024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Planla</a:t>
              </a:r>
            </a:p>
          </p:txBody>
        </p:sp>
        <p:sp>
          <p:nvSpPr>
            <p:cNvPr id="103" name="Dikdörtgen 102">
              <a:extLst>
                <a:ext uri="{FF2B5EF4-FFF2-40B4-BE49-F238E27FC236}">
                  <a16:creationId xmlns:a16="http://schemas.microsoft.com/office/drawing/2014/main" id="{1EAB1701-ADEE-4DC4-AB04-C366BF281EF1}"/>
                </a:ext>
              </a:extLst>
            </p:cNvPr>
            <p:cNvSpPr/>
            <p:nvPr/>
          </p:nvSpPr>
          <p:spPr>
            <a:xfrm>
              <a:off x="10173655" y="4809271"/>
              <a:ext cx="1513025" cy="614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  <a:p>
              <a:pPr algn="ctr"/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Çalışma Bulunmuyor</a:t>
              </a:r>
            </a:p>
          </p:txBody>
        </p:sp>
      </p:grpSp>
      <p:grpSp>
        <p:nvGrpSpPr>
          <p:cNvPr id="111" name="Grup 110">
            <a:extLst>
              <a:ext uri="{FF2B5EF4-FFF2-40B4-BE49-F238E27FC236}">
                <a16:creationId xmlns:a16="http://schemas.microsoft.com/office/drawing/2014/main" id="{1083E7C3-70C1-4EB7-805F-4DB55253B226}"/>
              </a:ext>
            </a:extLst>
          </p:cNvPr>
          <p:cNvGrpSpPr/>
          <p:nvPr/>
        </p:nvGrpSpPr>
        <p:grpSpPr>
          <a:xfrm>
            <a:off x="10041177" y="1587950"/>
            <a:ext cx="1777980" cy="849369"/>
            <a:chOff x="7301040" y="5692440"/>
            <a:chExt cx="1681774" cy="864270"/>
          </a:xfrm>
        </p:grpSpPr>
        <p:sp>
          <p:nvSpPr>
            <p:cNvPr id="107" name="Çerçeve 106">
              <a:extLst>
                <a:ext uri="{FF2B5EF4-FFF2-40B4-BE49-F238E27FC236}">
                  <a16:creationId xmlns:a16="http://schemas.microsoft.com/office/drawing/2014/main" id="{133B1FC7-8EC4-447F-BDC9-7685986DA725}"/>
                </a:ext>
              </a:extLst>
            </p:cNvPr>
            <p:cNvSpPr/>
            <p:nvPr/>
          </p:nvSpPr>
          <p:spPr>
            <a:xfrm>
              <a:off x="7301040" y="5692440"/>
              <a:ext cx="1681774" cy="864270"/>
            </a:xfrm>
            <a:prstGeom prst="fram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08" name="İkizkenar Üçgen 107">
              <a:extLst>
                <a:ext uri="{FF2B5EF4-FFF2-40B4-BE49-F238E27FC236}">
                  <a16:creationId xmlns:a16="http://schemas.microsoft.com/office/drawing/2014/main" id="{261913EC-015B-41F2-8A50-522CADFCF673}"/>
                </a:ext>
              </a:extLst>
            </p:cNvPr>
            <p:cNvSpPr/>
            <p:nvPr/>
          </p:nvSpPr>
          <p:spPr>
            <a:xfrm>
              <a:off x="7947416" y="6375735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0" name="İkizkenar Üçgen 109">
              <a:extLst>
                <a:ext uri="{FF2B5EF4-FFF2-40B4-BE49-F238E27FC236}">
                  <a16:creationId xmlns:a16="http://schemas.microsoft.com/office/drawing/2014/main" id="{3F7655A3-BEF8-4F16-9908-79C95B0FAD9A}"/>
                </a:ext>
              </a:extLst>
            </p:cNvPr>
            <p:cNvSpPr/>
            <p:nvPr/>
          </p:nvSpPr>
          <p:spPr>
            <a:xfrm rot="10800000">
              <a:off x="7947417" y="5695303"/>
              <a:ext cx="400050" cy="180975"/>
            </a:xfrm>
            <a:prstGeom prst="triangle">
              <a:avLst/>
            </a:prstGeom>
            <a:solidFill>
              <a:srgbClr val="E31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2" name="Dikdörtgen 111">
            <a:extLst>
              <a:ext uri="{FF2B5EF4-FFF2-40B4-BE49-F238E27FC236}">
                <a16:creationId xmlns:a16="http://schemas.microsoft.com/office/drawing/2014/main" id="{068E2B05-CD93-449B-BDB5-58DDA182C605}"/>
              </a:ext>
            </a:extLst>
          </p:cNvPr>
          <p:cNvSpPr/>
          <p:nvPr/>
        </p:nvSpPr>
        <p:spPr>
          <a:xfrm>
            <a:off x="1238250" y="5522634"/>
            <a:ext cx="8524380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 err="1">
                <a:solidFill>
                  <a:schemeClr val="bg1">
                    <a:lumMod val="50000"/>
                  </a:schemeClr>
                </a:solidFill>
                <a:hlinkClick r:id="rId19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BasındaODTÜ</a:t>
            </a: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19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Web Sayfası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Elektronik Liste Servisi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Sosyal Ağlarda Yer Alan Kurum Sayfaları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tr-TR" sz="1200" b="1" dirty="0">
                <a:solidFill>
                  <a:schemeClr val="bg1">
                    <a:lumMod val="50000"/>
                  </a:schemeClr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Kalite Web Sayfası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Dikdörtgen 118">
            <a:extLst>
              <a:ext uri="{FF2B5EF4-FFF2-40B4-BE49-F238E27FC236}">
                <a16:creationId xmlns:a16="http://schemas.microsoft.com/office/drawing/2014/main" id="{BC180B38-F290-46A0-B24C-E59378D15CA6}"/>
              </a:ext>
            </a:extLst>
          </p:cNvPr>
          <p:cNvSpPr/>
          <p:nvPr/>
        </p:nvSpPr>
        <p:spPr>
          <a:xfrm>
            <a:off x="505319" y="5522634"/>
            <a:ext cx="732931" cy="9623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1400" dirty="0">
                <a:solidFill>
                  <a:srgbClr val="E31836"/>
                </a:solidFill>
              </a:rPr>
              <a:t>Örnek / Yaygın Uygulama</a:t>
            </a:r>
          </a:p>
        </p:txBody>
      </p:sp>
    </p:spTree>
    <p:extLst>
      <p:ext uri="{BB962C8B-B14F-4D97-AF65-F5344CB8AC3E}">
        <p14:creationId xmlns:p14="http://schemas.microsoft.com/office/powerpoint/2010/main" val="2236783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9621</TotalTime>
  <Words>5613</Words>
  <Application>Microsoft Office PowerPoint</Application>
  <PresentationFormat>Geniş ekran</PresentationFormat>
  <Paragraphs>1926</Paragraphs>
  <Slides>52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Wingdings</vt:lpstr>
      <vt:lpstr>Office Teması</vt:lpstr>
      <vt:lpstr>Özel Tasarım</vt:lpstr>
      <vt:lpstr>PowerPoint Sunusu</vt:lpstr>
      <vt:lpstr>İçerik</vt:lpstr>
      <vt:lpstr>KAP İnfografikleri</vt:lpstr>
      <vt:lpstr>Değerlendirme Anahtarı</vt:lpstr>
      <vt:lpstr>Yönetim, Liderlik ve Kalite</vt:lpstr>
      <vt:lpstr>Yönetim, Liderlik ve Kalite</vt:lpstr>
      <vt:lpstr>Yönetim, Liderlik ve Kalite</vt:lpstr>
      <vt:lpstr>Yönetim, Liderlik ve Kalite</vt:lpstr>
      <vt:lpstr>Yönetim, Liderlik ve Kalite</vt:lpstr>
      <vt:lpstr>Yönetim, Liderlik ve Kalite</vt:lpstr>
      <vt:lpstr>Yönetim, Liderlik ve Kalite</vt:lpstr>
      <vt:lpstr>Yönetim, Liderlik ve Kalite</vt:lpstr>
      <vt:lpstr>Yönetim, Liderlik ve Kalite</vt:lpstr>
      <vt:lpstr>Yönetim, Liderlik ve Kalite</vt:lpstr>
      <vt:lpstr>Yönetim, Liderlik ve Kalite</vt:lpstr>
      <vt:lpstr>Yönetim, Liderlik ve Kalite</vt:lpstr>
      <vt:lpstr>Yönetim, Liderlik ve Kalite</vt:lpstr>
      <vt:lpstr>Yönetim, Liderlik ve Kalite</vt:lpstr>
      <vt:lpstr>Yönetim, Liderlik ve Kalite</vt:lpstr>
      <vt:lpstr>Yönetim, Liderlik ve Kalite</vt:lpstr>
      <vt:lpstr>Yönetim, Liderlik ve Kalite</vt:lpstr>
      <vt:lpstr>Yönetim, Liderlik ve Kalite</vt:lpstr>
      <vt:lpstr>Eğitim ve Öğretim</vt:lpstr>
      <vt:lpstr>Eğitim ve Öğretim</vt:lpstr>
      <vt:lpstr>Eğitim ve Öğretim</vt:lpstr>
      <vt:lpstr>Eğitim ve Öğretim</vt:lpstr>
      <vt:lpstr>Eğitim ve Öğretim</vt:lpstr>
      <vt:lpstr>Eğitim ve Öğretim</vt:lpstr>
      <vt:lpstr>Eğitim ve Öğretim</vt:lpstr>
      <vt:lpstr>Eğitim ve Öğretim</vt:lpstr>
      <vt:lpstr>Eğitim ve Öğretim</vt:lpstr>
      <vt:lpstr>Eğitim ve Öğretim</vt:lpstr>
      <vt:lpstr>Eğitim ve Öğretim</vt:lpstr>
      <vt:lpstr>Eğitim ve Öğretim</vt:lpstr>
      <vt:lpstr>Eğitim ve Öğretim</vt:lpstr>
      <vt:lpstr>Eğitim ve Öğretim</vt:lpstr>
      <vt:lpstr>Eğitim ve Öğretim</vt:lpstr>
      <vt:lpstr>Eğitim ve Öğretim</vt:lpstr>
      <vt:lpstr>Eğitim ve Öğretim</vt:lpstr>
      <vt:lpstr>Eğitim ve Öğretim</vt:lpstr>
      <vt:lpstr>Araştırma ve Geliştirme</vt:lpstr>
      <vt:lpstr>Araştırma ve Geliştirme</vt:lpstr>
      <vt:lpstr>Araştırma ve Geliştirme</vt:lpstr>
      <vt:lpstr>Araştırma ve Geliştirme</vt:lpstr>
      <vt:lpstr>Araştırma ve Geliştirme</vt:lpstr>
      <vt:lpstr>Araştırma ve Geliştirme</vt:lpstr>
      <vt:lpstr>Araştırma ve Geliştirme</vt:lpstr>
      <vt:lpstr>Toplumsal Katkı</vt:lpstr>
      <vt:lpstr>Toplumsal Katkı</vt:lpstr>
      <vt:lpstr>Toplumsal Katkı</vt:lpstr>
      <vt:lpstr>İlgili Dokümanlar</vt:lpstr>
      <vt:lpstr>Teşekkür ederiz.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ziya çiçek</cp:lastModifiedBy>
  <cp:revision>564</cp:revision>
  <dcterms:created xsi:type="dcterms:W3CDTF">2021-10-19T12:49:09Z</dcterms:created>
  <dcterms:modified xsi:type="dcterms:W3CDTF">2022-10-19T07:59:09Z</dcterms:modified>
</cp:coreProperties>
</file>